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2"/>
  </p:notesMasterIdLst>
  <p:handoutMasterIdLst>
    <p:handoutMasterId r:id="rId43"/>
  </p:handoutMasterIdLst>
  <p:sldIdLst>
    <p:sldId id="330" r:id="rId2"/>
    <p:sldId id="496" r:id="rId3"/>
    <p:sldId id="553" r:id="rId4"/>
    <p:sldId id="525" r:id="rId5"/>
    <p:sldId id="537" r:id="rId6"/>
    <p:sldId id="522" r:id="rId7"/>
    <p:sldId id="546" r:id="rId8"/>
    <p:sldId id="549" r:id="rId9"/>
    <p:sldId id="524" r:id="rId10"/>
    <p:sldId id="550" r:id="rId11"/>
    <p:sldId id="552" r:id="rId12"/>
    <p:sldId id="559" r:id="rId13"/>
    <p:sldId id="533" r:id="rId14"/>
    <p:sldId id="538" r:id="rId15"/>
    <p:sldId id="531" r:id="rId16"/>
    <p:sldId id="560" r:id="rId17"/>
    <p:sldId id="465" r:id="rId18"/>
    <p:sldId id="527" r:id="rId19"/>
    <p:sldId id="561" r:id="rId20"/>
    <p:sldId id="562" r:id="rId21"/>
    <p:sldId id="528" r:id="rId22"/>
    <p:sldId id="500" r:id="rId23"/>
    <p:sldId id="502" r:id="rId24"/>
    <p:sldId id="542" r:id="rId25"/>
    <p:sldId id="468" r:id="rId26"/>
    <p:sldId id="509" r:id="rId27"/>
    <p:sldId id="504" r:id="rId28"/>
    <p:sldId id="557" r:id="rId29"/>
    <p:sldId id="566" r:id="rId30"/>
    <p:sldId id="563" r:id="rId31"/>
    <p:sldId id="564" r:id="rId32"/>
    <p:sldId id="565" r:id="rId33"/>
    <p:sldId id="545" r:id="rId34"/>
    <p:sldId id="547" r:id="rId35"/>
    <p:sldId id="554" r:id="rId36"/>
    <p:sldId id="555" r:id="rId37"/>
    <p:sldId id="556" r:id="rId38"/>
    <p:sldId id="516" r:id="rId39"/>
    <p:sldId id="519" r:id="rId40"/>
    <p:sldId id="540" r:id="rId41"/>
  </p:sldIdLst>
  <p:sldSz cx="9144000" cy="6858000" type="screen4x3"/>
  <p:notesSz cx="7010400" cy="9296400"/>
  <p:custDataLst>
    <p:tags r:id="rId4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33"/>
    <a:srgbClr val="A52342"/>
    <a:srgbClr val="A72342"/>
    <a:srgbClr val="376B85"/>
    <a:srgbClr val="2E596E"/>
    <a:srgbClr val="5B82A3"/>
    <a:srgbClr val="527DAC"/>
    <a:srgbClr val="4672A8"/>
    <a:srgbClr val="3F6797"/>
    <a:srgbClr val="C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2" autoAdjust="0"/>
    <p:restoredTop sz="95501" autoAdjust="0"/>
  </p:normalViewPr>
  <p:slideViewPr>
    <p:cSldViewPr>
      <p:cViewPr>
        <p:scale>
          <a:sx n="81" d="100"/>
          <a:sy n="81" d="100"/>
        </p:scale>
        <p:origin x="-102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20" y="-96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7217A5-FA7B-45E2-BF2A-4BCB0E3DEF92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CA14EE1D-1AD6-45C5-AD5B-2662C323A278}">
      <dgm:prSet phldrT="[Texto]"/>
      <dgm:spPr/>
      <dgm:t>
        <a:bodyPr/>
        <a:lstStyle/>
        <a:p>
          <a:r>
            <a:rPr lang="es-EC" dirty="0" smtClean="0"/>
            <a:t>La utilización de abreviaturas y símbolos no estandarizados en la prescripción médica para indicar el medicamento ,dosis, vía y frecuencia de administración es una causa conocida de </a:t>
          </a:r>
          <a:r>
            <a:rPr lang="es-EC" dirty="0" smtClean="0">
              <a:solidFill>
                <a:srgbClr val="FF0000"/>
              </a:solidFill>
            </a:rPr>
            <a:t>errores de medicación</a:t>
          </a:r>
          <a:endParaRPr lang="es-EC" dirty="0"/>
        </a:p>
      </dgm:t>
    </dgm:pt>
    <dgm:pt modelId="{23B2AB7D-8F78-4B60-8B88-EF7CF29CDD38}" type="parTrans" cxnId="{6191EF61-C703-4D96-91AB-E634BC52C913}">
      <dgm:prSet/>
      <dgm:spPr/>
      <dgm:t>
        <a:bodyPr/>
        <a:lstStyle/>
        <a:p>
          <a:endParaRPr lang="es-EC"/>
        </a:p>
      </dgm:t>
    </dgm:pt>
    <dgm:pt modelId="{C29F2F1C-9767-422E-AEF3-7BCD9623FF1E}" type="sibTrans" cxnId="{6191EF61-C703-4D96-91AB-E634BC52C913}">
      <dgm:prSet/>
      <dgm:spPr/>
      <dgm:t>
        <a:bodyPr/>
        <a:lstStyle/>
        <a:p>
          <a:endParaRPr lang="es-EC"/>
        </a:p>
      </dgm:t>
    </dgm:pt>
    <dgm:pt modelId="{F25B1A85-4C00-4BED-ADBE-B869E4893119}" type="pres">
      <dgm:prSet presAssocID="{167217A5-FA7B-45E2-BF2A-4BCB0E3DEF92}" presName="compositeShape" presStyleCnt="0">
        <dgm:presLayoutVars>
          <dgm:dir/>
          <dgm:resizeHandles/>
        </dgm:presLayoutVars>
      </dgm:prSet>
      <dgm:spPr/>
    </dgm:pt>
    <dgm:pt modelId="{1D3BCE4A-4A59-41A2-ACF2-5C2DDAF55909}" type="pres">
      <dgm:prSet presAssocID="{167217A5-FA7B-45E2-BF2A-4BCB0E3DEF92}" presName="pyramid" presStyleLbl="node1" presStyleIdx="0" presStyleCnt="1"/>
      <dgm:spPr/>
    </dgm:pt>
    <dgm:pt modelId="{E6C4ECEC-F5CB-4732-848D-8FA312FB1806}" type="pres">
      <dgm:prSet presAssocID="{167217A5-FA7B-45E2-BF2A-4BCB0E3DEF92}" presName="theList" presStyleCnt="0"/>
      <dgm:spPr/>
    </dgm:pt>
    <dgm:pt modelId="{514747F2-862C-4414-948C-4CDEE82FC173}" type="pres">
      <dgm:prSet presAssocID="{CA14EE1D-1AD6-45C5-AD5B-2662C323A278}" presName="aNode" presStyleLbl="fgAcc1" presStyleIdx="0" presStyleCnt="1" custScaleX="172114" custScaleY="81428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B3BD303-6811-471D-9E44-36040C70B7E4}" type="pres">
      <dgm:prSet presAssocID="{CA14EE1D-1AD6-45C5-AD5B-2662C323A278}" presName="aSpace" presStyleCnt="0"/>
      <dgm:spPr/>
    </dgm:pt>
  </dgm:ptLst>
  <dgm:cxnLst>
    <dgm:cxn modelId="{0ABF685B-A311-41F6-9E45-4365F15679DF}" type="presOf" srcId="{167217A5-FA7B-45E2-BF2A-4BCB0E3DEF92}" destId="{F25B1A85-4C00-4BED-ADBE-B869E4893119}" srcOrd="0" destOrd="0" presId="urn:microsoft.com/office/officeart/2005/8/layout/pyramid2"/>
    <dgm:cxn modelId="{4D14DCEF-EF3F-4088-B9D5-DA0665DDB4F5}" type="presOf" srcId="{CA14EE1D-1AD6-45C5-AD5B-2662C323A278}" destId="{514747F2-862C-4414-948C-4CDEE82FC173}" srcOrd="0" destOrd="0" presId="urn:microsoft.com/office/officeart/2005/8/layout/pyramid2"/>
    <dgm:cxn modelId="{6191EF61-C703-4D96-91AB-E634BC52C913}" srcId="{167217A5-FA7B-45E2-BF2A-4BCB0E3DEF92}" destId="{CA14EE1D-1AD6-45C5-AD5B-2662C323A278}" srcOrd="0" destOrd="0" parTransId="{23B2AB7D-8F78-4B60-8B88-EF7CF29CDD38}" sibTransId="{C29F2F1C-9767-422E-AEF3-7BCD9623FF1E}"/>
    <dgm:cxn modelId="{CA3AEE96-2C15-4E4A-B280-F95ACD2259DC}" type="presParOf" srcId="{F25B1A85-4C00-4BED-ADBE-B869E4893119}" destId="{1D3BCE4A-4A59-41A2-ACF2-5C2DDAF55909}" srcOrd="0" destOrd="0" presId="urn:microsoft.com/office/officeart/2005/8/layout/pyramid2"/>
    <dgm:cxn modelId="{B96F710F-F60E-4781-A9E0-CD8734F9E78C}" type="presParOf" srcId="{F25B1A85-4C00-4BED-ADBE-B869E4893119}" destId="{E6C4ECEC-F5CB-4732-848D-8FA312FB1806}" srcOrd="1" destOrd="0" presId="urn:microsoft.com/office/officeart/2005/8/layout/pyramid2"/>
    <dgm:cxn modelId="{E29215CF-0522-4F6B-8097-4EB905580B0E}" type="presParOf" srcId="{E6C4ECEC-F5CB-4732-848D-8FA312FB1806}" destId="{514747F2-862C-4414-948C-4CDEE82FC173}" srcOrd="0" destOrd="0" presId="urn:microsoft.com/office/officeart/2005/8/layout/pyramid2"/>
    <dgm:cxn modelId="{F9454A04-4460-4A38-B3EF-83C79625A8A8}" type="presParOf" srcId="{E6C4ECEC-F5CB-4732-848D-8FA312FB1806}" destId="{5B3BD303-6811-471D-9E44-36040C70B7E4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99B373-0716-4CF3-8721-65E7E4FB4F6F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E05A42A8-7B9D-4D5C-9B4F-939EEF2E88D9}">
      <dgm:prSet/>
      <dgm:spPr/>
      <dgm:t>
        <a:bodyPr/>
        <a:lstStyle/>
        <a:p>
          <a:r>
            <a:rPr lang="es-ES" dirty="0" smtClean="0"/>
            <a:t>Cometer errores = LESION Y MUERTE</a:t>
          </a:r>
          <a:endParaRPr lang="es-EC" dirty="0"/>
        </a:p>
      </dgm:t>
    </dgm:pt>
    <dgm:pt modelId="{C75341C3-7B59-4902-BC6B-D359A43CC3FE}" type="parTrans" cxnId="{B2DA2D06-6C89-4E2C-90CF-4D8ECE3ECA7C}">
      <dgm:prSet/>
      <dgm:spPr/>
      <dgm:t>
        <a:bodyPr/>
        <a:lstStyle/>
        <a:p>
          <a:endParaRPr lang="es-EC"/>
        </a:p>
      </dgm:t>
    </dgm:pt>
    <dgm:pt modelId="{25098CB4-AD23-4DA6-88F7-D2CF98A0C63F}" type="sibTrans" cxnId="{B2DA2D06-6C89-4E2C-90CF-4D8ECE3ECA7C}">
      <dgm:prSet/>
      <dgm:spPr/>
      <dgm:t>
        <a:bodyPr/>
        <a:lstStyle/>
        <a:p>
          <a:endParaRPr lang="es-EC"/>
        </a:p>
      </dgm:t>
    </dgm:pt>
    <dgm:pt modelId="{F0DE97DD-503D-4B6A-B3AD-A1B7DC450D2C}" type="pres">
      <dgm:prSet presAssocID="{0899B373-0716-4CF3-8721-65E7E4FB4F6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12707C59-9B65-410C-80D5-945E3944A504}" type="pres">
      <dgm:prSet presAssocID="{0899B373-0716-4CF3-8721-65E7E4FB4F6F}" presName="dummy" presStyleCnt="0"/>
      <dgm:spPr/>
    </dgm:pt>
    <dgm:pt modelId="{DF763CA5-EB8F-4A66-A4EB-15040D5DCCE5}" type="pres">
      <dgm:prSet presAssocID="{0899B373-0716-4CF3-8721-65E7E4FB4F6F}" presName="linH" presStyleCnt="0"/>
      <dgm:spPr/>
    </dgm:pt>
    <dgm:pt modelId="{A88415C1-8500-430D-8C1A-5AD23C01E9CE}" type="pres">
      <dgm:prSet presAssocID="{0899B373-0716-4CF3-8721-65E7E4FB4F6F}" presName="padding1" presStyleCnt="0"/>
      <dgm:spPr/>
    </dgm:pt>
    <dgm:pt modelId="{9E32CC8D-4786-4009-A5E0-3C85D957E83D}" type="pres">
      <dgm:prSet presAssocID="{E05A42A8-7B9D-4D5C-9B4F-939EEF2E88D9}" presName="linV" presStyleCnt="0"/>
      <dgm:spPr/>
    </dgm:pt>
    <dgm:pt modelId="{A61999F6-83C8-4ED6-91F1-A3FCBCDDCE89}" type="pres">
      <dgm:prSet presAssocID="{E05A42A8-7B9D-4D5C-9B4F-939EEF2E88D9}" presName="spVertical1" presStyleCnt="0"/>
      <dgm:spPr/>
    </dgm:pt>
    <dgm:pt modelId="{1F835C1A-4073-4E4C-B4A0-8FADFDE125E9}" type="pres">
      <dgm:prSet presAssocID="{E05A42A8-7B9D-4D5C-9B4F-939EEF2E88D9}" presName="parTx" presStyleLbl="revTx" presStyleIdx="0" presStyleCnt="1" custScaleX="2000000" custScaleY="202936" custLinFactY="3768" custLinFactNeighborX="-94093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DCF539B-94DA-4556-B145-7C3197D84421}" type="pres">
      <dgm:prSet presAssocID="{E05A42A8-7B9D-4D5C-9B4F-939EEF2E88D9}" presName="spVertical2" presStyleCnt="0"/>
      <dgm:spPr/>
    </dgm:pt>
    <dgm:pt modelId="{9C6D4070-AAF5-4DD3-B626-87F4C538C1D9}" type="pres">
      <dgm:prSet presAssocID="{E05A42A8-7B9D-4D5C-9B4F-939EEF2E88D9}" presName="spVertical3" presStyleCnt="0"/>
      <dgm:spPr/>
    </dgm:pt>
    <dgm:pt modelId="{D006A2A1-3536-4273-9E75-CC40E8EECB8B}" type="pres">
      <dgm:prSet presAssocID="{0899B373-0716-4CF3-8721-65E7E4FB4F6F}" presName="padding2" presStyleCnt="0"/>
      <dgm:spPr/>
    </dgm:pt>
    <dgm:pt modelId="{16B000D2-6ECD-46C2-8B7D-1513F3D670F2}" type="pres">
      <dgm:prSet presAssocID="{0899B373-0716-4CF3-8721-65E7E4FB4F6F}" presName="negArrow" presStyleCnt="0"/>
      <dgm:spPr/>
    </dgm:pt>
    <dgm:pt modelId="{B6F7FD12-D553-4ABE-8B45-C93BB1EC6D49}" type="pres">
      <dgm:prSet presAssocID="{0899B373-0716-4CF3-8721-65E7E4FB4F6F}" presName="backgroundArrow" presStyleLbl="node1" presStyleIdx="0" presStyleCnt="1" custScaleY="192667" custLinFactNeighborX="1786" custLinFactNeighborY="4409"/>
      <dgm:spPr/>
    </dgm:pt>
  </dgm:ptLst>
  <dgm:cxnLst>
    <dgm:cxn modelId="{B2DA2D06-6C89-4E2C-90CF-4D8ECE3ECA7C}" srcId="{0899B373-0716-4CF3-8721-65E7E4FB4F6F}" destId="{E05A42A8-7B9D-4D5C-9B4F-939EEF2E88D9}" srcOrd="0" destOrd="0" parTransId="{C75341C3-7B59-4902-BC6B-D359A43CC3FE}" sibTransId="{25098CB4-AD23-4DA6-88F7-D2CF98A0C63F}"/>
    <dgm:cxn modelId="{388BC805-AB35-459B-B93F-852CD1DDB851}" type="presOf" srcId="{E05A42A8-7B9D-4D5C-9B4F-939EEF2E88D9}" destId="{1F835C1A-4073-4E4C-B4A0-8FADFDE125E9}" srcOrd="0" destOrd="0" presId="urn:microsoft.com/office/officeart/2005/8/layout/hProcess3"/>
    <dgm:cxn modelId="{20016D7C-5956-4E19-8215-BB4187C09A44}" type="presOf" srcId="{0899B373-0716-4CF3-8721-65E7E4FB4F6F}" destId="{F0DE97DD-503D-4B6A-B3AD-A1B7DC450D2C}" srcOrd="0" destOrd="0" presId="urn:microsoft.com/office/officeart/2005/8/layout/hProcess3"/>
    <dgm:cxn modelId="{35946F3D-E205-45A4-A73D-D3A162896814}" type="presParOf" srcId="{F0DE97DD-503D-4B6A-B3AD-A1B7DC450D2C}" destId="{12707C59-9B65-410C-80D5-945E3944A504}" srcOrd="0" destOrd="0" presId="urn:microsoft.com/office/officeart/2005/8/layout/hProcess3"/>
    <dgm:cxn modelId="{051408BE-3299-4901-A09F-CC499F491F98}" type="presParOf" srcId="{F0DE97DD-503D-4B6A-B3AD-A1B7DC450D2C}" destId="{DF763CA5-EB8F-4A66-A4EB-15040D5DCCE5}" srcOrd="1" destOrd="0" presId="urn:microsoft.com/office/officeart/2005/8/layout/hProcess3"/>
    <dgm:cxn modelId="{0B67C4AA-41CF-4D52-8E38-92052EF0578C}" type="presParOf" srcId="{DF763CA5-EB8F-4A66-A4EB-15040D5DCCE5}" destId="{A88415C1-8500-430D-8C1A-5AD23C01E9CE}" srcOrd="0" destOrd="0" presId="urn:microsoft.com/office/officeart/2005/8/layout/hProcess3"/>
    <dgm:cxn modelId="{91C336A3-D6A1-4F59-A623-72B7F6077D08}" type="presParOf" srcId="{DF763CA5-EB8F-4A66-A4EB-15040D5DCCE5}" destId="{9E32CC8D-4786-4009-A5E0-3C85D957E83D}" srcOrd="1" destOrd="0" presId="urn:microsoft.com/office/officeart/2005/8/layout/hProcess3"/>
    <dgm:cxn modelId="{89129F08-5841-4E3F-A7FA-C939DDAD235B}" type="presParOf" srcId="{9E32CC8D-4786-4009-A5E0-3C85D957E83D}" destId="{A61999F6-83C8-4ED6-91F1-A3FCBCDDCE89}" srcOrd="0" destOrd="0" presId="urn:microsoft.com/office/officeart/2005/8/layout/hProcess3"/>
    <dgm:cxn modelId="{C5E2EF1B-E750-4E7A-A814-06DD94E31B0E}" type="presParOf" srcId="{9E32CC8D-4786-4009-A5E0-3C85D957E83D}" destId="{1F835C1A-4073-4E4C-B4A0-8FADFDE125E9}" srcOrd="1" destOrd="0" presId="urn:microsoft.com/office/officeart/2005/8/layout/hProcess3"/>
    <dgm:cxn modelId="{024715A9-599E-4D46-8039-6CCDF0166CBB}" type="presParOf" srcId="{9E32CC8D-4786-4009-A5E0-3C85D957E83D}" destId="{4DCF539B-94DA-4556-B145-7C3197D84421}" srcOrd="2" destOrd="0" presId="urn:microsoft.com/office/officeart/2005/8/layout/hProcess3"/>
    <dgm:cxn modelId="{15B15C67-BC9D-4B38-A490-4A628A5BE16F}" type="presParOf" srcId="{9E32CC8D-4786-4009-A5E0-3C85D957E83D}" destId="{9C6D4070-AAF5-4DD3-B626-87F4C538C1D9}" srcOrd="3" destOrd="0" presId="urn:microsoft.com/office/officeart/2005/8/layout/hProcess3"/>
    <dgm:cxn modelId="{EEB2C498-C58F-4851-A641-2C49EA902A18}" type="presParOf" srcId="{DF763CA5-EB8F-4A66-A4EB-15040D5DCCE5}" destId="{D006A2A1-3536-4273-9E75-CC40E8EECB8B}" srcOrd="2" destOrd="0" presId="urn:microsoft.com/office/officeart/2005/8/layout/hProcess3"/>
    <dgm:cxn modelId="{656B9DED-A457-4881-B7EC-0B023DBE9A47}" type="presParOf" srcId="{DF763CA5-EB8F-4A66-A4EB-15040D5DCCE5}" destId="{16B000D2-6ECD-46C2-8B7D-1513F3D670F2}" srcOrd="3" destOrd="0" presId="urn:microsoft.com/office/officeart/2005/8/layout/hProcess3"/>
    <dgm:cxn modelId="{FE040784-C94D-4216-B5B2-FA18D95F9652}" type="presParOf" srcId="{DF763CA5-EB8F-4A66-A4EB-15040D5DCCE5}" destId="{B6F7FD12-D553-4ABE-8B45-C93BB1EC6D49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DE4C53-6B01-4122-B710-DE0457196B0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FB2C7A33-56AE-4372-B80B-3AD5298E3080}">
      <dgm:prSet/>
      <dgm:spPr/>
      <dgm:t>
        <a:bodyPr/>
        <a:lstStyle/>
        <a:p>
          <a:r>
            <a:rPr lang="es-ES" dirty="0" smtClean="0"/>
            <a:t>uso de los símbolos ‘&gt;’ y ‘&lt;’ por el riesgo de confundirlos con ‘7’ o ‘L’.</a:t>
          </a:r>
          <a:endParaRPr lang="es-EC" dirty="0" smtClean="0"/>
        </a:p>
      </dgm:t>
    </dgm:pt>
    <dgm:pt modelId="{33A5B5A8-2CF7-456E-AA00-A90D40ABF1B1}" type="parTrans" cxnId="{F1123CB7-1ACC-4B16-AC22-0FF12CD6EA1F}">
      <dgm:prSet/>
      <dgm:spPr/>
      <dgm:t>
        <a:bodyPr/>
        <a:lstStyle/>
        <a:p>
          <a:endParaRPr lang="es-EC"/>
        </a:p>
      </dgm:t>
    </dgm:pt>
    <dgm:pt modelId="{A2D96C9E-0257-448F-A71B-A874B4AAFBF1}" type="sibTrans" cxnId="{F1123CB7-1ACC-4B16-AC22-0FF12CD6EA1F}">
      <dgm:prSet/>
      <dgm:spPr/>
      <dgm:t>
        <a:bodyPr/>
        <a:lstStyle/>
        <a:p>
          <a:endParaRPr lang="es-EC"/>
        </a:p>
      </dgm:t>
    </dgm:pt>
    <dgm:pt modelId="{FEAA6333-8D1B-475F-BF48-EFCA6E77418A}">
      <dgm:prSet/>
      <dgm:spPr/>
      <dgm:t>
        <a:bodyPr/>
        <a:lstStyle/>
        <a:p>
          <a:r>
            <a:rPr lang="es-EC" dirty="0" smtClean="0"/>
            <a:t>Otra abreviatura que puede dar lugar a errores de medicación graves es “</a:t>
          </a:r>
          <a:r>
            <a:rPr lang="es-EC" dirty="0" err="1" smtClean="0"/>
            <a:t>μg</a:t>
          </a:r>
          <a:r>
            <a:rPr lang="es-EC" dirty="0" smtClean="0"/>
            <a:t>”, por el riesgo de confusión con “mg”, lo que supone multiplicar la dosis por 1.000.</a:t>
          </a:r>
        </a:p>
      </dgm:t>
    </dgm:pt>
    <dgm:pt modelId="{8CA64E79-C5FD-44D2-85BA-7F99D36090DF}" type="parTrans" cxnId="{0E13783E-222E-4F03-94ED-DFF3831964EA}">
      <dgm:prSet/>
      <dgm:spPr/>
      <dgm:t>
        <a:bodyPr/>
        <a:lstStyle/>
        <a:p>
          <a:endParaRPr lang="es-EC"/>
        </a:p>
      </dgm:t>
    </dgm:pt>
    <dgm:pt modelId="{42B04394-1C7D-4B7E-BD77-55D556D8D63F}" type="sibTrans" cxnId="{0E13783E-222E-4F03-94ED-DFF3831964EA}">
      <dgm:prSet/>
      <dgm:spPr/>
      <dgm:t>
        <a:bodyPr/>
        <a:lstStyle/>
        <a:p>
          <a:endParaRPr lang="es-EC"/>
        </a:p>
      </dgm:t>
    </dgm:pt>
    <dgm:pt modelId="{A0014AEF-F049-4F94-948D-CAE21F08AE49}" type="pres">
      <dgm:prSet presAssocID="{12DE4C53-6B01-4122-B710-DE0457196B0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EC"/>
        </a:p>
      </dgm:t>
    </dgm:pt>
    <dgm:pt modelId="{4465B8F4-8C5C-4E91-92A3-1FF9FA65C299}" type="pres">
      <dgm:prSet presAssocID="{FEAA6333-8D1B-475F-BF48-EFCA6E77418A}" presName="linNode" presStyleCnt="0"/>
      <dgm:spPr/>
    </dgm:pt>
    <dgm:pt modelId="{3974D93F-B7DF-426C-8E9A-52EB3E8D22A1}" type="pres">
      <dgm:prSet presAssocID="{FEAA6333-8D1B-475F-BF48-EFCA6E77418A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18E7519-9CFE-4373-9CB4-8B76CF76B7CE}" type="pres">
      <dgm:prSet presAssocID="{FEAA6333-8D1B-475F-BF48-EFCA6E77418A}" presName="childShp" presStyleLbl="bgAccFollowNode1" presStyleIdx="0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493914A-ECD0-458F-B801-6B60EBAD9F29}" type="pres">
      <dgm:prSet presAssocID="{42B04394-1C7D-4B7E-BD77-55D556D8D63F}" presName="spacing" presStyleCnt="0"/>
      <dgm:spPr/>
    </dgm:pt>
    <dgm:pt modelId="{5975582A-265C-431D-BF89-E6CD21015194}" type="pres">
      <dgm:prSet presAssocID="{FB2C7A33-56AE-4372-B80B-3AD5298E3080}" presName="linNode" presStyleCnt="0"/>
      <dgm:spPr/>
    </dgm:pt>
    <dgm:pt modelId="{62F525BC-4A78-4AE0-9548-83C054FC35ED}" type="pres">
      <dgm:prSet presAssocID="{FB2C7A33-56AE-4372-B80B-3AD5298E3080}" presName="parentShp" presStyleLbl="node1" presStyleIdx="1" presStyleCnt="2" custLinFactNeighborX="27451" custLinFactNeighborY="-623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62DD530-3E85-4AEE-864A-5008C245974F}" type="pres">
      <dgm:prSet presAssocID="{FB2C7A33-56AE-4372-B80B-3AD5298E3080}" presName="childShp" presStyleLbl="bgAccFollowNode1" presStyleIdx="1" presStyleCnt="2" custScaleX="17647" custScaleY="18566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0B38E68F-1FC3-40FC-8714-B382F8B627A2}" type="presOf" srcId="{FEAA6333-8D1B-475F-BF48-EFCA6E77418A}" destId="{3974D93F-B7DF-426C-8E9A-52EB3E8D22A1}" srcOrd="0" destOrd="0" presId="urn:microsoft.com/office/officeart/2005/8/layout/vList6"/>
    <dgm:cxn modelId="{161CE88E-ED74-408A-8AC2-02CD3D85BD6D}" type="presOf" srcId="{12DE4C53-6B01-4122-B710-DE0457196B0B}" destId="{A0014AEF-F049-4F94-948D-CAE21F08AE49}" srcOrd="0" destOrd="0" presId="urn:microsoft.com/office/officeart/2005/8/layout/vList6"/>
    <dgm:cxn modelId="{473BB050-DB3A-4C87-8914-99D9E65A13A9}" type="presOf" srcId="{FB2C7A33-56AE-4372-B80B-3AD5298E3080}" destId="{62F525BC-4A78-4AE0-9548-83C054FC35ED}" srcOrd="0" destOrd="0" presId="urn:microsoft.com/office/officeart/2005/8/layout/vList6"/>
    <dgm:cxn modelId="{0E13783E-222E-4F03-94ED-DFF3831964EA}" srcId="{12DE4C53-6B01-4122-B710-DE0457196B0B}" destId="{FEAA6333-8D1B-475F-BF48-EFCA6E77418A}" srcOrd="0" destOrd="0" parTransId="{8CA64E79-C5FD-44D2-85BA-7F99D36090DF}" sibTransId="{42B04394-1C7D-4B7E-BD77-55D556D8D63F}"/>
    <dgm:cxn modelId="{F1123CB7-1ACC-4B16-AC22-0FF12CD6EA1F}" srcId="{12DE4C53-6B01-4122-B710-DE0457196B0B}" destId="{FB2C7A33-56AE-4372-B80B-3AD5298E3080}" srcOrd="1" destOrd="0" parTransId="{33A5B5A8-2CF7-456E-AA00-A90D40ABF1B1}" sibTransId="{A2D96C9E-0257-448F-A71B-A874B4AAFBF1}"/>
    <dgm:cxn modelId="{209D2424-C10D-4FAF-BD6A-E7009A7AA8A2}" type="presParOf" srcId="{A0014AEF-F049-4F94-948D-CAE21F08AE49}" destId="{4465B8F4-8C5C-4E91-92A3-1FF9FA65C299}" srcOrd="0" destOrd="0" presId="urn:microsoft.com/office/officeart/2005/8/layout/vList6"/>
    <dgm:cxn modelId="{C743A5CF-171B-4C34-8746-4D19D090C4B0}" type="presParOf" srcId="{4465B8F4-8C5C-4E91-92A3-1FF9FA65C299}" destId="{3974D93F-B7DF-426C-8E9A-52EB3E8D22A1}" srcOrd="0" destOrd="0" presId="urn:microsoft.com/office/officeart/2005/8/layout/vList6"/>
    <dgm:cxn modelId="{A0984B5F-B736-4C0F-9BC7-2752AC611C7B}" type="presParOf" srcId="{4465B8F4-8C5C-4E91-92A3-1FF9FA65C299}" destId="{E18E7519-9CFE-4373-9CB4-8B76CF76B7CE}" srcOrd="1" destOrd="0" presId="urn:microsoft.com/office/officeart/2005/8/layout/vList6"/>
    <dgm:cxn modelId="{C6513CE8-7A7A-46E2-AE98-555D2232277A}" type="presParOf" srcId="{A0014AEF-F049-4F94-948D-CAE21F08AE49}" destId="{1493914A-ECD0-458F-B801-6B60EBAD9F29}" srcOrd="1" destOrd="0" presId="urn:microsoft.com/office/officeart/2005/8/layout/vList6"/>
    <dgm:cxn modelId="{0067FA28-D118-41A1-B8ED-235FC1B969CE}" type="presParOf" srcId="{A0014AEF-F049-4F94-948D-CAE21F08AE49}" destId="{5975582A-265C-431D-BF89-E6CD21015194}" srcOrd="2" destOrd="0" presId="urn:microsoft.com/office/officeart/2005/8/layout/vList6"/>
    <dgm:cxn modelId="{7DB1EC76-6B50-4AE9-907F-4A1E02683D8D}" type="presParOf" srcId="{5975582A-265C-431D-BF89-E6CD21015194}" destId="{62F525BC-4A78-4AE0-9548-83C054FC35ED}" srcOrd="0" destOrd="0" presId="urn:microsoft.com/office/officeart/2005/8/layout/vList6"/>
    <dgm:cxn modelId="{77AE484F-BDFF-43F3-9210-04641469C58A}" type="presParOf" srcId="{5975582A-265C-431D-BF89-E6CD21015194}" destId="{C62DD530-3E85-4AEE-864A-5008C245974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5CC984-C48E-4E95-8011-4BC81AB58CE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0D1C49F4-C575-45B4-A8DD-29C61C1F1EEF}">
      <dgm:prSet phldrT="[Texto]" custT="1"/>
      <dgm:spPr/>
      <dgm:t>
        <a:bodyPr/>
        <a:lstStyle/>
        <a:p>
          <a:endParaRPr lang="es-EC" sz="2400" dirty="0" smtClean="0"/>
        </a:p>
        <a:p>
          <a:r>
            <a:rPr lang="es-EC" sz="2400" dirty="0" smtClean="0"/>
            <a:t>ABREVIATURA</a:t>
          </a:r>
          <a:endParaRPr lang="es-EC" sz="2400" dirty="0"/>
        </a:p>
      </dgm:t>
    </dgm:pt>
    <dgm:pt modelId="{3DB670F2-14AD-476F-934A-B366EEABEBF0}" type="parTrans" cxnId="{0A265BE4-3CCC-499A-A56B-D40BA1B4AB74}">
      <dgm:prSet/>
      <dgm:spPr/>
      <dgm:t>
        <a:bodyPr/>
        <a:lstStyle/>
        <a:p>
          <a:endParaRPr lang="es-EC"/>
        </a:p>
      </dgm:t>
    </dgm:pt>
    <dgm:pt modelId="{0D6B8AE1-D948-4FCF-8220-EA0BC290B7D3}" type="sibTrans" cxnId="{0A265BE4-3CCC-499A-A56B-D40BA1B4AB74}">
      <dgm:prSet/>
      <dgm:spPr/>
      <dgm:t>
        <a:bodyPr/>
        <a:lstStyle/>
        <a:p>
          <a:endParaRPr lang="es-EC"/>
        </a:p>
      </dgm:t>
    </dgm:pt>
    <dgm:pt modelId="{10A9DFD4-42AD-40E1-90D3-D66E5836F4EE}">
      <dgm:prSet phldrT="[Texto]" phldr="1" custT="1"/>
      <dgm:spPr/>
      <dgm:t>
        <a:bodyPr/>
        <a:lstStyle/>
        <a:p>
          <a:endParaRPr lang="es-EC" sz="1800" dirty="0"/>
        </a:p>
      </dgm:t>
    </dgm:pt>
    <dgm:pt modelId="{CC0FF468-813C-4B76-B9DF-19457BAAE9B7}" type="parTrans" cxnId="{1B2A4993-32C3-41FC-82C9-B5E1613415A4}">
      <dgm:prSet/>
      <dgm:spPr/>
      <dgm:t>
        <a:bodyPr/>
        <a:lstStyle/>
        <a:p>
          <a:endParaRPr lang="es-EC"/>
        </a:p>
      </dgm:t>
    </dgm:pt>
    <dgm:pt modelId="{9BA039BF-F5E1-422B-B6B4-DF3A0E2B73AE}" type="sibTrans" cxnId="{1B2A4993-32C3-41FC-82C9-B5E1613415A4}">
      <dgm:prSet/>
      <dgm:spPr/>
      <dgm:t>
        <a:bodyPr/>
        <a:lstStyle/>
        <a:p>
          <a:endParaRPr lang="es-EC"/>
        </a:p>
      </dgm:t>
    </dgm:pt>
    <dgm:pt modelId="{D8BE172C-E661-47DB-95CB-25E6B537D4EC}">
      <dgm:prSet phldrT="[Texto]" phldr="1"/>
      <dgm:spPr/>
      <dgm:t>
        <a:bodyPr/>
        <a:lstStyle/>
        <a:p>
          <a:endParaRPr lang="es-EC" sz="1400" dirty="0"/>
        </a:p>
      </dgm:t>
    </dgm:pt>
    <dgm:pt modelId="{A214D14B-F72C-4A8F-A2F3-9FAB8C214AA6}" type="parTrans" cxnId="{1E497261-1A32-49EA-9311-9D3F14F4A5C3}">
      <dgm:prSet/>
      <dgm:spPr/>
      <dgm:t>
        <a:bodyPr/>
        <a:lstStyle/>
        <a:p>
          <a:endParaRPr lang="es-EC"/>
        </a:p>
      </dgm:t>
    </dgm:pt>
    <dgm:pt modelId="{0ED29BD2-43D0-49C7-8AF1-C567F3940739}" type="sibTrans" cxnId="{1E497261-1A32-49EA-9311-9D3F14F4A5C3}">
      <dgm:prSet/>
      <dgm:spPr/>
      <dgm:t>
        <a:bodyPr/>
        <a:lstStyle/>
        <a:p>
          <a:endParaRPr lang="es-EC"/>
        </a:p>
      </dgm:t>
    </dgm:pt>
    <dgm:pt modelId="{CE01D75B-B66F-474E-BA19-02A63519253E}">
      <dgm:prSet phldrT="[Texto]"/>
      <dgm:spPr/>
      <dgm:t>
        <a:bodyPr/>
        <a:lstStyle/>
        <a:p>
          <a:r>
            <a:rPr lang="es-EC" dirty="0" smtClean="0"/>
            <a:t>LESION</a:t>
          </a:r>
          <a:endParaRPr lang="es-EC" dirty="0"/>
        </a:p>
      </dgm:t>
    </dgm:pt>
    <dgm:pt modelId="{494A6F6F-D300-4542-B14C-9D36E4883B07}" type="parTrans" cxnId="{90DE00F3-C7B0-423F-8D14-EF52125B768E}">
      <dgm:prSet/>
      <dgm:spPr/>
      <dgm:t>
        <a:bodyPr/>
        <a:lstStyle/>
        <a:p>
          <a:endParaRPr lang="es-EC"/>
        </a:p>
      </dgm:t>
    </dgm:pt>
    <dgm:pt modelId="{D1FFC60D-8FA7-40B2-AE61-5CF3193A947C}" type="sibTrans" cxnId="{90DE00F3-C7B0-423F-8D14-EF52125B768E}">
      <dgm:prSet/>
      <dgm:spPr/>
      <dgm:t>
        <a:bodyPr/>
        <a:lstStyle/>
        <a:p>
          <a:endParaRPr lang="es-EC"/>
        </a:p>
      </dgm:t>
    </dgm:pt>
    <dgm:pt modelId="{240A0462-6A40-4527-80B8-B4A004063572}">
      <dgm:prSet phldrT="[Texto]" phldr="1"/>
      <dgm:spPr/>
      <dgm:t>
        <a:bodyPr/>
        <a:lstStyle/>
        <a:p>
          <a:endParaRPr lang="es-EC" sz="1700" dirty="0"/>
        </a:p>
      </dgm:t>
    </dgm:pt>
    <dgm:pt modelId="{966075D3-6CC2-4FCA-B6E4-03AA8140C5EA}" type="parTrans" cxnId="{37EE3D7F-AE34-4EE5-9AFD-BA6CB80902E6}">
      <dgm:prSet/>
      <dgm:spPr/>
      <dgm:t>
        <a:bodyPr/>
        <a:lstStyle/>
        <a:p>
          <a:endParaRPr lang="es-EC"/>
        </a:p>
      </dgm:t>
    </dgm:pt>
    <dgm:pt modelId="{D49B03D4-1BED-4ED4-A0F6-B2EBEDA79BEF}" type="sibTrans" cxnId="{37EE3D7F-AE34-4EE5-9AFD-BA6CB80902E6}">
      <dgm:prSet/>
      <dgm:spPr/>
      <dgm:t>
        <a:bodyPr/>
        <a:lstStyle/>
        <a:p>
          <a:endParaRPr lang="es-EC"/>
        </a:p>
      </dgm:t>
    </dgm:pt>
    <dgm:pt modelId="{0C2D5C8C-2ADD-4DAF-992C-47DCFC599636}">
      <dgm:prSet phldrT="[Texto]" phldr="1"/>
      <dgm:spPr/>
      <dgm:t>
        <a:bodyPr/>
        <a:lstStyle/>
        <a:p>
          <a:endParaRPr lang="es-EC" sz="1700" dirty="0"/>
        </a:p>
      </dgm:t>
    </dgm:pt>
    <dgm:pt modelId="{369995F6-68A9-4E64-B59A-7CBC182A3C58}" type="parTrans" cxnId="{3E77E128-22D6-418D-B6A3-33CEC504870B}">
      <dgm:prSet/>
      <dgm:spPr/>
      <dgm:t>
        <a:bodyPr/>
        <a:lstStyle/>
        <a:p>
          <a:endParaRPr lang="es-EC"/>
        </a:p>
      </dgm:t>
    </dgm:pt>
    <dgm:pt modelId="{CEE1DDE6-A147-4D7B-AB2B-F440D5D80288}" type="sibTrans" cxnId="{3E77E128-22D6-418D-B6A3-33CEC504870B}">
      <dgm:prSet/>
      <dgm:spPr/>
      <dgm:t>
        <a:bodyPr/>
        <a:lstStyle/>
        <a:p>
          <a:endParaRPr lang="es-EC"/>
        </a:p>
      </dgm:t>
    </dgm:pt>
    <dgm:pt modelId="{5FD1B16E-08A9-4B5E-8D95-B94BEA6809C7}">
      <dgm:prSet phldrT="[Texto]"/>
      <dgm:spPr/>
      <dgm:t>
        <a:bodyPr/>
        <a:lstStyle/>
        <a:p>
          <a:r>
            <a:rPr lang="es-EC" dirty="0" smtClean="0"/>
            <a:t>MUERTE</a:t>
          </a:r>
          <a:endParaRPr lang="es-EC" dirty="0"/>
        </a:p>
      </dgm:t>
    </dgm:pt>
    <dgm:pt modelId="{B380571D-B5FF-4ABB-B661-F05493990D7E}" type="parTrans" cxnId="{AAC7853D-4080-47E8-9AF0-D058BCA9A75B}">
      <dgm:prSet/>
      <dgm:spPr/>
      <dgm:t>
        <a:bodyPr/>
        <a:lstStyle/>
        <a:p>
          <a:endParaRPr lang="es-EC"/>
        </a:p>
      </dgm:t>
    </dgm:pt>
    <dgm:pt modelId="{218CD49D-D928-4971-80D4-97C3974ECC2D}" type="sibTrans" cxnId="{AAC7853D-4080-47E8-9AF0-D058BCA9A75B}">
      <dgm:prSet/>
      <dgm:spPr/>
      <dgm:t>
        <a:bodyPr/>
        <a:lstStyle/>
        <a:p>
          <a:endParaRPr lang="es-EC"/>
        </a:p>
      </dgm:t>
    </dgm:pt>
    <dgm:pt modelId="{BC699633-2D38-4207-9034-49683E3FC0BD}">
      <dgm:prSet phldrT="[Texto]"/>
      <dgm:spPr/>
      <dgm:t>
        <a:bodyPr/>
        <a:lstStyle/>
        <a:p>
          <a:r>
            <a:rPr lang="es-ES" dirty="0" smtClean="0"/>
            <a:t>MSO</a:t>
          </a:r>
          <a:r>
            <a:rPr lang="es-ES" baseline="-25000" dirty="0" smtClean="0"/>
            <a:t>4</a:t>
          </a:r>
          <a:r>
            <a:rPr lang="es-ES" dirty="0" smtClean="0"/>
            <a:t> y MgSO</a:t>
          </a:r>
          <a:r>
            <a:rPr lang="es-ES" baseline="-25000" dirty="0" smtClean="0"/>
            <a:t>4</a:t>
          </a:r>
          <a:r>
            <a:rPr lang="es-ES" dirty="0" smtClean="0"/>
            <a:t> en lugar de ‘sulfato de morfina’ o ‘sulfato de magnesio’ </a:t>
          </a:r>
          <a:endParaRPr lang="es-EC" dirty="0"/>
        </a:p>
      </dgm:t>
    </dgm:pt>
    <dgm:pt modelId="{F159FEDD-DD6F-4D6B-AFDC-736FFFD4A941}" type="parTrans" cxnId="{F13A040C-B991-4E07-B895-5982277B2C86}">
      <dgm:prSet/>
      <dgm:spPr/>
      <dgm:t>
        <a:bodyPr/>
        <a:lstStyle/>
        <a:p>
          <a:endParaRPr lang="es-EC"/>
        </a:p>
      </dgm:t>
    </dgm:pt>
    <dgm:pt modelId="{5CE02FCC-B228-410C-9260-1B69193C8352}" type="sibTrans" cxnId="{F13A040C-B991-4E07-B895-5982277B2C86}">
      <dgm:prSet/>
      <dgm:spPr/>
      <dgm:t>
        <a:bodyPr/>
        <a:lstStyle/>
        <a:p>
          <a:endParaRPr lang="es-EC"/>
        </a:p>
      </dgm:t>
    </dgm:pt>
    <dgm:pt modelId="{D7595356-5BAD-475E-87B5-FBE0D0D55A59}">
      <dgm:prSet phldrT="[Texto]" phldr="1"/>
      <dgm:spPr/>
      <dgm:t>
        <a:bodyPr/>
        <a:lstStyle/>
        <a:p>
          <a:endParaRPr lang="es-EC" dirty="0"/>
        </a:p>
      </dgm:t>
    </dgm:pt>
    <dgm:pt modelId="{8570BB2E-59D9-4C19-AB29-D80C1BF93ECF}" type="parTrans" cxnId="{52897F0F-89EE-484B-8F21-705F76ABA8B5}">
      <dgm:prSet/>
      <dgm:spPr/>
      <dgm:t>
        <a:bodyPr/>
        <a:lstStyle/>
        <a:p>
          <a:endParaRPr lang="es-EC"/>
        </a:p>
      </dgm:t>
    </dgm:pt>
    <dgm:pt modelId="{6E665B63-5926-42B6-974B-17A87F81555B}" type="sibTrans" cxnId="{52897F0F-89EE-484B-8F21-705F76ABA8B5}">
      <dgm:prSet/>
      <dgm:spPr/>
      <dgm:t>
        <a:bodyPr/>
        <a:lstStyle/>
        <a:p>
          <a:endParaRPr lang="es-EC"/>
        </a:p>
      </dgm:t>
    </dgm:pt>
    <dgm:pt modelId="{BD1C0ADF-5BE6-4220-81E8-2D82B5EC1EFA}">
      <dgm:prSet custT="1"/>
      <dgm:spPr/>
      <dgm:t>
        <a:bodyPr/>
        <a:lstStyle/>
        <a:p>
          <a:r>
            <a:rPr lang="es-EC" sz="1800" dirty="0" smtClean="0"/>
            <a:t>La abreviatura “U” no se debe utilizar para indicar “unidades”. La confusión de esta abreviatura con los números “0” ó “4”.</a:t>
          </a:r>
        </a:p>
      </dgm:t>
    </dgm:pt>
    <dgm:pt modelId="{C45D3AD4-7488-4407-A412-675C2DA46094}" type="parTrans" cxnId="{1144CCFC-F0F8-48CA-ACFC-8BACE9071181}">
      <dgm:prSet/>
      <dgm:spPr/>
      <dgm:t>
        <a:bodyPr/>
        <a:lstStyle/>
        <a:p>
          <a:endParaRPr lang="es-EC"/>
        </a:p>
      </dgm:t>
    </dgm:pt>
    <dgm:pt modelId="{4F6EBBF0-60ED-4799-A27E-165FC1D69377}" type="sibTrans" cxnId="{1144CCFC-F0F8-48CA-ACFC-8BACE9071181}">
      <dgm:prSet/>
      <dgm:spPr/>
      <dgm:t>
        <a:bodyPr/>
        <a:lstStyle/>
        <a:p>
          <a:endParaRPr lang="es-EC"/>
        </a:p>
      </dgm:t>
    </dgm:pt>
    <dgm:pt modelId="{75AD9FB6-D125-4A15-88F7-0C7FE2230CB6}">
      <dgm:prSet custT="1"/>
      <dgm:spPr/>
      <dgm:t>
        <a:bodyPr/>
        <a:lstStyle/>
        <a:p>
          <a:r>
            <a:rPr lang="es-EC" sz="2000" dirty="0" smtClean="0"/>
            <a:t>Paciente fallecido por la administración de 200 unidades de insulina por un error, como consecuencia de una incorrecta interpretación de la prescripción “20 U”. </a:t>
          </a:r>
        </a:p>
      </dgm:t>
    </dgm:pt>
    <dgm:pt modelId="{AC7E70D5-E292-4EE8-95EC-BCBC66DB8366}" type="parTrans" cxnId="{D06C884F-2582-4050-A176-F7E36FE7D092}">
      <dgm:prSet/>
      <dgm:spPr/>
      <dgm:t>
        <a:bodyPr/>
        <a:lstStyle/>
        <a:p>
          <a:endParaRPr lang="es-EC"/>
        </a:p>
      </dgm:t>
    </dgm:pt>
    <dgm:pt modelId="{16C05320-53C7-454B-84D1-01B5993A7E63}" type="sibTrans" cxnId="{D06C884F-2582-4050-A176-F7E36FE7D092}">
      <dgm:prSet/>
      <dgm:spPr/>
      <dgm:t>
        <a:bodyPr/>
        <a:lstStyle/>
        <a:p>
          <a:endParaRPr lang="es-EC"/>
        </a:p>
      </dgm:t>
    </dgm:pt>
    <dgm:pt modelId="{6949343A-2156-48A2-9BAD-FC8B4604A596}" type="pres">
      <dgm:prSet presAssocID="{AE5CC984-C48E-4E95-8011-4BC81AB58CE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D69D1111-A02E-4375-BF38-AF8AC372A244}" type="pres">
      <dgm:prSet presAssocID="{0D1C49F4-C575-45B4-A8DD-29C61C1F1EEF}" presName="composite" presStyleCnt="0"/>
      <dgm:spPr/>
    </dgm:pt>
    <dgm:pt modelId="{A27A1BA8-82C3-4671-B7EA-A1A617275996}" type="pres">
      <dgm:prSet presAssocID="{0D1C49F4-C575-45B4-A8DD-29C61C1F1EEF}" presName="parentText" presStyleLbl="alignNode1" presStyleIdx="0" presStyleCnt="3" custScaleX="16687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077720-3D27-4208-8FF7-3D957F22640E}" type="pres">
      <dgm:prSet presAssocID="{0D1C49F4-C575-45B4-A8DD-29C61C1F1EEF}" presName="descendantText" presStyleLbl="alignAcc1" presStyleIdx="0" presStyleCnt="3" custScaleX="74125" custLinFactNeighborX="6002" custLinFactNeighborY="21357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0B522E9-FBA1-4DEC-966A-4F06A7252F4C}" type="pres">
      <dgm:prSet presAssocID="{0D6B8AE1-D948-4FCF-8220-EA0BC290B7D3}" presName="sp" presStyleCnt="0"/>
      <dgm:spPr/>
    </dgm:pt>
    <dgm:pt modelId="{25CC7318-A474-43BB-A22F-0ECF93B9AEBF}" type="pres">
      <dgm:prSet presAssocID="{CE01D75B-B66F-474E-BA19-02A63519253E}" presName="composite" presStyleCnt="0"/>
      <dgm:spPr/>
    </dgm:pt>
    <dgm:pt modelId="{3193236A-3955-4F06-8702-AC40F269D342}" type="pres">
      <dgm:prSet presAssocID="{CE01D75B-B66F-474E-BA19-02A63519253E}" presName="parentText" presStyleLbl="alignNode1" presStyleIdx="1" presStyleCnt="3" custLinFactNeighborX="38088" custLinFactNeighborY="-6772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3F80E4B-B2E2-4E77-A80C-6CD6AE59087C}" type="pres">
      <dgm:prSet presAssocID="{CE01D75B-B66F-474E-BA19-02A63519253E}" presName="descendantText" presStyleLbl="alignAcc1" presStyleIdx="1" presStyleCnt="3" custScaleX="80862" custLinFactNeighborX="5942" custLinFactNeighborY="9410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9703345B-6A1E-4B34-A4A5-FCED5E383977}" type="pres">
      <dgm:prSet presAssocID="{D1FFC60D-8FA7-40B2-AE61-5CF3193A947C}" presName="sp" presStyleCnt="0"/>
      <dgm:spPr/>
    </dgm:pt>
    <dgm:pt modelId="{4C1C25CA-51C1-4DE9-9A93-955235BB3F46}" type="pres">
      <dgm:prSet presAssocID="{5FD1B16E-08A9-4B5E-8D95-B94BEA6809C7}" presName="composite" presStyleCnt="0"/>
      <dgm:spPr/>
    </dgm:pt>
    <dgm:pt modelId="{2ED1889B-A1F7-4C46-B3AD-BE645E048D3A}" type="pres">
      <dgm:prSet presAssocID="{5FD1B16E-08A9-4B5E-8D95-B94BEA6809C7}" presName="parentText" presStyleLbl="alignNode1" presStyleIdx="2" presStyleCnt="3" custLinFactNeighborX="47294" custLinFactNeighborY="-14545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187D8D7-08DF-448A-8CC2-897BA9D1841D}" type="pres">
      <dgm:prSet presAssocID="{5FD1B16E-08A9-4B5E-8D95-B94BEA6809C7}" presName="descendantText" presStyleLbl="alignAcc1" presStyleIdx="2" presStyleCnt="3" custScaleX="78720" custLinFactNeighborX="7483" custLinFactNeighborY="2409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FB56F558-6B23-4568-9BDC-4BE69E0AF4BB}" type="presOf" srcId="{10A9DFD4-42AD-40E1-90D3-D66E5836F4EE}" destId="{82077720-3D27-4208-8FF7-3D957F22640E}" srcOrd="0" destOrd="0" presId="urn:microsoft.com/office/officeart/2005/8/layout/chevron2"/>
    <dgm:cxn modelId="{7D705CCE-9B14-4328-9A13-82AC5A217CC0}" type="presOf" srcId="{75AD9FB6-D125-4A15-88F7-0C7FE2230CB6}" destId="{A3F80E4B-B2E2-4E77-A80C-6CD6AE59087C}" srcOrd="0" destOrd="1" presId="urn:microsoft.com/office/officeart/2005/8/layout/chevron2"/>
    <dgm:cxn modelId="{B5EFF5A1-DD2C-4FCA-9BA2-6CE9647ECE3B}" type="presOf" srcId="{0C2D5C8C-2ADD-4DAF-992C-47DCFC599636}" destId="{A3F80E4B-B2E2-4E77-A80C-6CD6AE59087C}" srcOrd="0" destOrd="2" presId="urn:microsoft.com/office/officeart/2005/8/layout/chevron2"/>
    <dgm:cxn modelId="{F5446439-D245-4C41-9E75-D375CDCDEC2F}" type="presOf" srcId="{240A0462-6A40-4527-80B8-B4A004063572}" destId="{A3F80E4B-B2E2-4E77-A80C-6CD6AE59087C}" srcOrd="0" destOrd="0" presId="urn:microsoft.com/office/officeart/2005/8/layout/chevron2"/>
    <dgm:cxn modelId="{90DE00F3-C7B0-423F-8D14-EF52125B768E}" srcId="{AE5CC984-C48E-4E95-8011-4BC81AB58CE0}" destId="{CE01D75B-B66F-474E-BA19-02A63519253E}" srcOrd="1" destOrd="0" parTransId="{494A6F6F-D300-4542-B14C-9D36E4883B07}" sibTransId="{D1FFC60D-8FA7-40B2-AE61-5CF3193A947C}"/>
    <dgm:cxn modelId="{1B2A4993-32C3-41FC-82C9-B5E1613415A4}" srcId="{0D1C49F4-C575-45B4-A8DD-29C61C1F1EEF}" destId="{10A9DFD4-42AD-40E1-90D3-D66E5836F4EE}" srcOrd="0" destOrd="0" parTransId="{CC0FF468-813C-4B76-B9DF-19457BAAE9B7}" sibTransId="{9BA039BF-F5E1-422B-B6B4-DF3A0E2B73AE}"/>
    <dgm:cxn modelId="{96E7BDED-5CD7-4D63-887C-FBB48E181BF7}" type="presOf" srcId="{CE01D75B-B66F-474E-BA19-02A63519253E}" destId="{3193236A-3955-4F06-8702-AC40F269D342}" srcOrd="0" destOrd="0" presId="urn:microsoft.com/office/officeart/2005/8/layout/chevron2"/>
    <dgm:cxn modelId="{52897F0F-89EE-484B-8F21-705F76ABA8B5}" srcId="{5FD1B16E-08A9-4B5E-8D95-B94BEA6809C7}" destId="{D7595356-5BAD-475E-87B5-FBE0D0D55A59}" srcOrd="1" destOrd="0" parTransId="{8570BB2E-59D9-4C19-AB29-D80C1BF93ECF}" sibTransId="{6E665B63-5926-42B6-974B-17A87F81555B}"/>
    <dgm:cxn modelId="{1144CCFC-F0F8-48CA-ACFC-8BACE9071181}" srcId="{0D1C49F4-C575-45B4-A8DD-29C61C1F1EEF}" destId="{BD1C0ADF-5BE6-4220-81E8-2D82B5EC1EFA}" srcOrd="1" destOrd="0" parTransId="{C45D3AD4-7488-4407-A412-675C2DA46094}" sibTransId="{4F6EBBF0-60ED-4799-A27E-165FC1D69377}"/>
    <dgm:cxn modelId="{37EE3D7F-AE34-4EE5-9AFD-BA6CB80902E6}" srcId="{CE01D75B-B66F-474E-BA19-02A63519253E}" destId="{240A0462-6A40-4527-80B8-B4A004063572}" srcOrd="0" destOrd="0" parTransId="{966075D3-6CC2-4FCA-B6E4-03AA8140C5EA}" sibTransId="{D49B03D4-1BED-4ED4-A0F6-B2EBEDA79BEF}"/>
    <dgm:cxn modelId="{F13A040C-B991-4E07-B895-5982277B2C86}" srcId="{5FD1B16E-08A9-4B5E-8D95-B94BEA6809C7}" destId="{BC699633-2D38-4207-9034-49683E3FC0BD}" srcOrd="0" destOrd="0" parTransId="{F159FEDD-DD6F-4D6B-AFDC-736FFFD4A941}" sibTransId="{5CE02FCC-B228-410C-9260-1B69193C8352}"/>
    <dgm:cxn modelId="{183CD604-4FC9-498B-AC3C-2C7EA4FC24B0}" type="presOf" srcId="{5FD1B16E-08A9-4B5E-8D95-B94BEA6809C7}" destId="{2ED1889B-A1F7-4C46-B3AD-BE645E048D3A}" srcOrd="0" destOrd="0" presId="urn:microsoft.com/office/officeart/2005/8/layout/chevron2"/>
    <dgm:cxn modelId="{225D1129-907B-4852-BF29-6B287740D955}" type="presOf" srcId="{AE5CC984-C48E-4E95-8011-4BC81AB58CE0}" destId="{6949343A-2156-48A2-9BAD-FC8B4604A596}" srcOrd="0" destOrd="0" presId="urn:microsoft.com/office/officeart/2005/8/layout/chevron2"/>
    <dgm:cxn modelId="{0A265BE4-3CCC-499A-A56B-D40BA1B4AB74}" srcId="{AE5CC984-C48E-4E95-8011-4BC81AB58CE0}" destId="{0D1C49F4-C575-45B4-A8DD-29C61C1F1EEF}" srcOrd="0" destOrd="0" parTransId="{3DB670F2-14AD-476F-934A-B366EEABEBF0}" sibTransId="{0D6B8AE1-D948-4FCF-8220-EA0BC290B7D3}"/>
    <dgm:cxn modelId="{1E497261-1A32-49EA-9311-9D3F14F4A5C3}" srcId="{0D1C49F4-C575-45B4-A8DD-29C61C1F1EEF}" destId="{D8BE172C-E661-47DB-95CB-25E6B537D4EC}" srcOrd="2" destOrd="0" parTransId="{A214D14B-F72C-4A8F-A2F3-9FAB8C214AA6}" sibTransId="{0ED29BD2-43D0-49C7-8AF1-C567F3940739}"/>
    <dgm:cxn modelId="{AAC7853D-4080-47E8-9AF0-D058BCA9A75B}" srcId="{AE5CC984-C48E-4E95-8011-4BC81AB58CE0}" destId="{5FD1B16E-08A9-4B5E-8D95-B94BEA6809C7}" srcOrd="2" destOrd="0" parTransId="{B380571D-B5FF-4ABB-B661-F05493990D7E}" sibTransId="{218CD49D-D928-4971-80D4-97C3974ECC2D}"/>
    <dgm:cxn modelId="{D06C884F-2582-4050-A176-F7E36FE7D092}" srcId="{CE01D75B-B66F-474E-BA19-02A63519253E}" destId="{75AD9FB6-D125-4A15-88F7-0C7FE2230CB6}" srcOrd="1" destOrd="0" parTransId="{AC7E70D5-E292-4EE8-95EC-BCBC66DB8366}" sibTransId="{16C05320-53C7-454B-84D1-01B5993A7E63}"/>
    <dgm:cxn modelId="{EDC22F30-8CB5-499F-A7A5-040E48EC787E}" type="presOf" srcId="{BD1C0ADF-5BE6-4220-81E8-2D82B5EC1EFA}" destId="{82077720-3D27-4208-8FF7-3D957F22640E}" srcOrd="0" destOrd="1" presId="urn:microsoft.com/office/officeart/2005/8/layout/chevron2"/>
    <dgm:cxn modelId="{5270C20D-C92E-4E1C-BEEC-F4D5AB67A5E8}" type="presOf" srcId="{D7595356-5BAD-475E-87B5-FBE0D0D55A59}" destId="{A187D8D7-08DF-448A-8CC2-897BA9D1841D}" srcOrd="0" destOrd="1" presId="urn:microsoft.com/office/officeart/2005/8/layout/chevron2"/>
    <dgm:cxn modelId="{E3BA3FE6-7C4A-440E-A387-F7934085E1EC}" type="presOf" srcId="{0D1C49F4-C575-45B4-A8DD-29C61C1F1EEF}" destId="{A27A1BA8-82C3-4671-B7EA-A1A617275996}" srcOrd="0" destOrd="0" presId="urn:microsoft.com/office/officeart/2005/8/layout/chevron2"/>
    <dgm:cxn modelId="{3E77E128-22D6-418D-B6A3-33CEC504870B}" srcId="{CE01D75B-B66F-474E-BA19-02A63519253E}" destId="{0C2D5C8C-2ADD-4DAF-992C-47DCFC599636}" srcOrd="2" destOrd="0" parTransId="{369995F6-68A9-4E64-B59A-7CBC182A3C58}" sibTransId="{CEE1DDE6-A147-4D7B-AB2B-F440D5D80288}"/>
    <dgm:cxn modelId="{42A886EC-03D5-4B92-AA03-C9E86B7AE3B1}" type="presOf" srcId="{BC699633-2D38-4207-9034-49683E3FC0BD}" destId="{A187D8D7-08DF-448A-8CC2-897BA9D1841D}" srcOrd="0" destOrd="0" presId="urn:microsoft.com/office/officeart/2005/8/layout/chevron2"/>
    <dgm:cxn modelId="{9EB0B956-085C-446F-A706-192A83B41AF8}" type="presOf" srcId="{D8BE172C-E661-47DB-95CB-25E6B537D4EC}" destId="{82077720-3D27-4208-8FF7-3D957F22640E}" srcOrd="0" destOrd="2" presId="urn:microsoft.com/office/officeart/2005/8/layout/chevron2"/>
    <dgm:cxn modelId="{86527130-C4EA-463F-9AC9-83616EEEF9F9}" type="presParOf" srcId="{6949343A-2156-48A2-9BAD-FC8B4604A596}" destId="{D69D1111-A02E-4375-BF38-AF8AC372A244}" srcOrd="0" destOrd="0" presId="urn:microsoft.com/office/officeart/2005/8/layout/chevron2"/>
    <dgm:cxn modelId="{0C027F29-45F1-4AF0-BF67-A20A5A5ED5C0}" type="presParOf" srcId="{D69D1111-A02E-4375-BF38-AF8AC372A244}" destId="{A27A1BA8-82C3-4671-B7EA-A1A617275996}" srcOrd="0" destOrd="0" presId="urn:microsoft.com/office/officeart/2005/8/layout/chevron2"/>
    <dgm:cxn modelId="{51FF3931-4A4A-4144-8CD5-687EE405F2D3}" type="presParOf" srcId="{D69D1111-A02E-4375-BF38-AF8AC372A244}" destId="{82077720-3D27-4208-8FF7-3D957F22640E}" srcOrd="1" destOrd="0" presId="urn:microsoft.com/office/officeart/2005/8/layout/chevron2"/>
    <dgm:cxn modelId="{AC338481-EF26-4132-9E17-D8E0B689B6B3}" type="presParOf" srcId="{6949343A-2156-48A2-9BAD-FC8B4604A596}" destId="{80B522E9-FBA1-4DEC-966A-4F06A7252F4C}" srcOrd="1" destOrd="0" presId="urn:microsoft.com/office/officeart/2005/8/layout/chevron2"/>
    <dgm:cxn modelId="{184F26E9-D590-4742-BE29-08740C00FB38}" type="presParOf" srcId="{6949343A-2156-48A2-9BAD-FC8B4604A596}" destId="{25CC7318-A474-43BB-A22F-0ECF93B9AEBF}" srcOrd="2" destOrd="0" presId="urn:microsoft.com/office/officeart/2005/8/layout/chevron2"/>
    <dgm:cxn modelId="{826A244B-9580-4F84-8E58-7AD9DC181B0E}" type="presParOf" srcId="{25CC7318-A474-43BB-A22F-0ECF93B9AEBF}" destId="{3193236A-3955-4F06-8702-AC40F269D342}" srcOrd="0" destOrd="0" presId="urn:microsoft.com/office/officeart/2005/8/layout/chevron2"/>
    <dgm:cxn modelId="{8309E1C5-F187-413A-9B32-1BB30FE10D30}" type="presParOf" srcId="{25CC7318-A474-43BB-A22F-0ECF93B9AEBF}" destId="{A3F80E4B-B2E2-4E77-A80C-6CD6AE59087C}" srcOrd="1" destOrd="0" presId="urn:microsoft.com/office/officeart/2005/8/layout/chevron2"/>
    <dgm:cxn modelId="{C733C450-7EA5-42A2-A20A-D7D6844E7BFC}" type="presParOf" srcId="{6949343A-2156-48A2-9BAD-FC8B4604A596}" destId="{9703345B-6A1E-4B34-A4A5-FCED5E383977}" srcOrd="3" destOrd="0" presId="urn:microsoft.com/office/officeart/2005/8/layout/chevron2"/>
    <dgm:cxn modelId="{632AC9D8-16BB-415D-B846-02D26AFBA664}" type="presParOf" srcId="{6949343A-2156-48A2-9BAD-FC8B4604A596}" destId="{4C1C25CA-51C1-4DE9-9A93-955235BB3F46}" srcOrd="4" destOrd="0" presId="urn:microsoft.com/office/officeart/2005/8/layout/chevron2"/>
    <dgm:cxn modelId="{210D8AA5-52E6-4212-B9AD-B1DAFBB0DD7D}" type="presParOf" srcId="{4C1C25CA-51C1-4DE9-9A93-955235BB3F46}" destId="{2ED1889B-A1F7-4C46-B3AD-BE645E048D3A}" srcOrd="0" destOrd="0" presId="urn:microsoft.com/office/officeart/2005/8/layout/chevron2"/>
    <dgm:cxn modelId="{B0FAE8A5-8A4F-4C16-A736-2C1463B08829}" type="presParOf" srcId="{4C1C25CA-51C1-4DE9-9A93-955235BB3F46}" destId="{A187D8D7-08DF-448A-8CC2-897BA9D1841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5B5F5C-CE8A-4D39-BBF7-9153DEC271B4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C2A1F2F7-98AF-4896-B7A6-A7822B2B50EA}">
      <dgm:prSet phldrT="[Texto]"/>
      <dgm:spPr/>
      <dgm:t>
        <a:bodyPr/>
        <a:lstStyle/>
        <a:p>
          <a:r>
            <a:rPr lang="es-EC" dirty="0" smtClean="0"/>
            <a:t>AZT</a:t>
          </a:r>
          <a:endParaRPr lang="es-EC" dirty="0"/>
        </a:p>
      </dgm:t>
    </dgm:pt>
    <dgm:pt modelId="{5F2B9633-7782-4140-9775-727202502B9A}" type="parTrans" cxnId="{122184FC-CA73-45AD-898E-4B2DBE02B3B2}">
      <dgm:prSet/>
      <dgm:spPr/>
      <dgm:t>
        <a:bodyPr/>
        <a:lstStyle/>
        <a:p>
          <a:endParaRPr lang="es-EC"/>
        </a:p>
      </dgm:t>
    </dgm:pt>
    <dgm:pt modelId="{EF09D57B-812C-4998-8106-9E9E7F220EBD}" type="sibTrans" cxnId="{122184FC-CA73-45AD-898E-4B2DBE02B3B2}">
      <dgm:prSet/>
      <dgm:spPr/>
      <dgm:t>
        <a:bodyPr/>
        <a:lstStyle/>
        <a:p>
          <a:endParaRPr lang="es-EC"/>
        </a:p>
      </dgm:t>
    </dgm:pt>
    <dgm:pt modelId="{CCF82FDB-1994-4D73-A156-9B497FBAD3F7}">
      <dgm:prSet phldrT="[Texto]"/>
      <dgm:spPr/>
      <dgm:t>
        <a:bodyPr/>
        <a:lstStyle/>
        <a:p>
          <a:pPr algn="l"/>
          <a:endParaRPr lang="es-EC" sz="1400" dirty="0"/>
        </a:p>
      </dgm:t>
    </dgm:pt>
    <dgm:pt modelId="{E31D9046-1EBA-46F6-B28C-3530DA1F06D6}" type="parTrans" cxnId="{62553A56-24C1-4D58-A180-A6B5C643E4F0}">
      <dgm:prSet/>
      <dgm:spPr/>
      <dgm:t>
        <a:bodyPr/>
        <a:lstStyle/>
        <a:p>
          <a:endParaRPr lang="es-EC"/>
        </a:p>
      </dgm:t>
    </dgm:pt>
    <dgm:pt modelId="{8AE04C9C-D85C-44FB-8E52-79855CCB5183}" type="sibTrans" cxnId="{62553A56-24C1-4D58-A180-A6B5C643E4F0}">
      <dgm:prSet/>
      <dgm:spPr/>
      <dgm:t>
        <a:bodyPr/>
        <a:lstStyle/>
        <a:p>
          <a:endParaRPr lang="es-EC"/>
        </a:p>
      </dgm:t>
    </dgm:pt>
    <dgm:pt modelId="{45893932-C905-4A5A-8EC5-DD2D67A310B8}">
      <dgm:prSet phldrT="[Texto]" custT="1"/>
      <dgm:spPr/>
      <dgm:t>
        <a:bodyPr/>
        <a:lstStyle/>
        <a:p>
          <a:pPr algn="just"/>
          <a:r>
            <a:rPr lang="es-EC" sz="2800" dirty="0" smtClean="0"/>
            <a:t>azatioprina, cuando en realidad pretendía significar </a:t>
          </a:r>
          <a:r>
            <a:rPr lang="es-EC" sz="2800" dirty="0" err="1" smtClean="0"/>
            <a:t>zidovudina</a:t>
          </a:r>
          <a:endParaRPr lang="es-EC" sz="2800" dirty="0"/>
        </a:p>
      </dgm:t>
    </dgm:pt>
    <dgm:pt modelId="{36BB19B3-ADA6-44E1-99DF-749BE41E7EAB}" type="parTrans" cxnId="{01B743A7-9630-46BF-813A-D43E6836D3C0}">
      <dgm:prSet/>
      <dgm:spPr/>
      <dgm:t>
        <a:bodyPr/>
        <a:lstStyle/>
        <a:p>
          <a:endParaRPr lang="es-EC"/>
        </a:p>
      </dgm:t>
    </dgm:pt>
    <dgm:pt modelId="{1697679B-1DA0-41D4-BD5A-94C4B3910738}" type="sibTrans" cxnId="{01B743A7-9630-46BF-813A-D43E6836D3C0}">
      <dgm:prSet/>
      <dgm:spPr/>
      <dgm:t>
        <a:bodyPr/>
        <a:lstStyle/>
        <a:p>
          <a:endParaRPr lang="es-EC"/>
        </a:p>
      </dgm:t>
    </dgm:pt>
    <dgm:pt modelId="{90AD8A58-F18B-4653-B681-4EC171015B9E}" type="pres">
      <dgm:prSet presAssocID="{B15B5F5C-CE8A-4D39-BBF7-9153DEC271B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1454C200-307B-40E8-AD1D-3C665CCB1B63}" type="pres">
      <dgm:prSet presAssocID="{B15B5F5C-CE8A-4D39-BBF7-9153DEC271B4}" presName="tSp" presStyleCnt="0"/>
      <dgm:spPr/>
    </dgm:pt>
    <dgm:pt modelId="{0A23E3BE-01EB-4CAF-B746-B862D230A23C}" type="pres">
      <dgm:prSet presAssocID="{B15B5F5C-CE8A-4D39-BBF7-9153DEC271B4}" presName="bSp" presStyleCnt="0"/>
      <dgm:spPr/>
    </dgm:pt>
    <dgm:pt modelId="{28B8650C-2F6C-4708-BDD3-C9FD07832157}" type="pres">
      <dgm:prSet presAssocID="{B15B5F5C-CE8A-4D39-BBF7-9153DEC271B4}" presName="process" presStyleCnt="0"/>
      <dgm:spPr/>
    </dgm:pt>
    <dgm:pt modelId="{17E692FE-6B84-45A6-9E14-D5EF4CC2B7CE}" type="pres">
      <dgm:prSet presAssocID="{C2A1F2F7-98AF-4896-B7A6-A7822B2B50EA}" presName="composite1" presStyleCnt="0"/>
      <dgm:spPr/>
    </dgm:pt>
    <dgm:pt modelId="{43945EEC-310E-4B29-B6DB-759E725184F6}" type="pres">
      <dgm:prSet presAssocID="{C2A1F2F7-98AF-4896-B7A6-A7822B2B50EA}" presName="dummyNode1" presStyleLbl="node1" presStyleIdx="0" presStyleCnt="1"/>
      <dgm:spPr/>
    </dgm:pt>
    <dgm:pt modelId="{7F4481F9-A224-4DBB-BC87-6896AF4E8884}" type="pres">
      <dgm:prSet presAssocID="{C2A1F2F7-98AF-4896-B7A6-A7822B2B50EA}" presName="childNode1" presStyleLbl="bgAcc1" presStyleIdx="0" presStyleCnt="1" custScaleY="160701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13059C9-EA61-4DE2-A45B-444772FE90E4}" type="pres">
      <dgm:prSet presAssocID="{C2A1F2F7-98AF-4896-B7A6-A7822B2B50EA}" presName="childNode1tx" presStyleLbl="bg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D0A3214-7B35-4143-A153-D9916D2C42D5}" type="pres">
      <dgm:prSet presAssocID="{C2A1F2F7-98AF-4896-B7A6-A7822B2B50EA}" presName="parentNode1" presStyleLbl="node1" presStyleIdx="0" presStyleCnt="1" custLinFactNeighborX="50124" custLinFactNeighborY="44444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3F941BD-29B3-41E2-B70E-2184B838C5FB}" type="pres">
      <dgm:prSet presAssocID="{C2A1F2F7-98AF-4896-B7A6-A7822B2B50EA}" presName="connSite1" presStyleCnt="0"/>
      <dgm:spPr/>
    </dgm:pt>
  </dgm:ptLst>
  <dgm:cxnLst>
    <dgm:cxn modelId="{FD97C9BA-E65A-4C5B-AB9A-54BAE01945C3}" type="presOf" srcId="{C2A1F2F7-98AF-4896-B7A6-A7822B2B50EA}" destId="{0D0A3214-7B35-4143-A153-D9916D2C42D5}" srcOrd="0" destOrd="0" presId="urn:microsoft.com/office/officeart/2005/8/layout/hProcess4"/>
    <dgm:cxn modelId="{19AC6391-4227-456C-9AA8-7D3D036120D4}" type="presOf" srcId="{CCF82FDB-1994-4D73-A156-9B497FBAD3F7}" destId="{013059C9-EA61-4DE2-A45B-444772FE90E4}" srcOrd="1" destOrd="0" presId="urn:microsoft.com/office/officeart/2005/8/layout/hProcess4"/>
    <dgm:cxn modelId="{E074FBB5-A9B6-4D34-B181-B4A25ED86B9B}" type="presOf" srcId="{45893932-C905-4A5A-8EC5-DD2D67A310B8}" destId="{013059C9-EA61-4DE2-A45B-444772FE90E4}" srcOrd="1" destOrd="1" presId="urn:microsoft.com/office/officeart/2005/8/layout/hProcess4"/>
    <dgm:cxn modelId="{5C3443E1-CF9C-4C5E-9B82-20AEBE288C0B}" type="presOf" srcId="{B15B5F5C-CE8A-4D39-BBF7-9153DEC271B4}" destId="{90AD8A58-F18B-4653-B681-4EC171015B9E}" srcOrd="0" destOrd="0" presId="urn:microsoft.com/office/officeart/2005/8/layout/hProcess4"/>
    <dgm:cxn modelId="{01B743A7-9630-46BF-813A-D43E6836D3C0}" srcId="{C2A1F2F7-98AF-4896-B7A6-A7822B2B50EA}" destId="{45893932-C905-4A5A-8EC5-DD2D67A310B8}" srcOrd="1" destOrd="0" parTransId="{36BB19B3-ADA6-44E1-99DF-749BE41E7EAB}" sibTransId="{1697679B-1DA0-41D4-BD5A-94C4B3910738}"/>
    <dgm:cxn modelId="{826A57C2-FD38-4AC3-B396-89BFD1BDD505}" type="presOf" srcId="{45893932-C905-4A5A-8EC5-DD2D67A310B8}" destId="{7F4481F9-A224-4DBB-BC87-6896AF4E8884}" srcOrd="0" destOrd="1" presId="urn:microsoft.com/office/officeart/2005/8/layout/hProcess4"/>
    <dgm:cxn modelId="{122184FC-CA73-45AD-898E-4B2DBE02B3B2}" srcId="{B15B5F5C-CE8A-4D39-BBF7-9153DEC271B4}" destId="{C2A1F2F7-98AF-4896-B7A6-A7822B2B50EA}" srcOrd="0" destOrd="0" parTransId="{5F2B9633-7782-4140-9775-727202502B9A}" sibTransId="{EF09D57B-812C-4998-8106-9E9E7F220EBD}"/>
    <dgm:cxn modelId="{62553A56-24C1-4D58-A180-A6B5C643E4F0}" srcId="{C2A1F2F7-98AF-4896-B7A6-A7822B2B50EA}" destId="{CCF82FDB-1994-4D73-A156-9B497FBAD3F7}" srcOrd="0" destOrd="0" parTransId="{E31D9046-1EBA-46F6-B28C-3530DA1F06D6}" sibTransId="{8AE04C9C-D85C-44FB-8E52-79855CCB5183}"/>
    <dgm:cxn modelId="{7900AE9D-A7F7-4B7F-8718-234CA364EC65}" type="presOf" srcId="{CCF82FDB-1994-4D73-A156-9B497FBAD3F7}" destId="{7F4481F9-A224-4DBB-BC87-6896AF4E8884}" srcOrd="0" destOrd="0" presId="urn:microsoft.com/office/officeart/2005/8/layout/hProcess4"/>
    <dgm:cxn modelId="{B0266CE1-A646-41C7-9AE2-BDB718645E61}" type="presParOf" srcId="{90AD8A58-F18B-4653-B681-4EC171015B9E}" destId="{1454C200-307B-40E8-AD1D-3C665CCB1B63}" srcOrd="0" destOrd="0" presId="urn:microsoft.com/office/officeart/2005/8/layout/hProcess4"/>
    <dgm:cxn modelId="{A03C96A9-7551-48AC-B702-5E0803F223D8}" type="presParOf" srcId="{90AD8A58-F18B-4653-B681-4EC171015B9E}" destId="{0A23E3BE-01EB-4CAF-B746-B862D230A23C}" srcOrd="1" destOrd="0" presId="urn:microsoft.com/office/officeart/2005/8/layout/hProcess4"/>
    <dgm:cxn modelId="{60F29109-E061-4D58-9979-CFC3CED6281C}" type="presParOf" srcId="{90AD8A58-F18B-4653-B681-4EC171015B9E}" destId="{28B8650C-2F6C-4708-BDD3-C9FD07832157}" srcOrd="2" destOrd="0" presId="urn:microsoft.com/office/officeart/2005/8/layout/hProcess4"/>
    <dgm:cxn modelId="{313FE45B-EBA2-4B8F-B060-EA1EAA5C5A37}" type="presParOf" srcId="{28B8650C-2F6C-4708-BDD3-C9FD07832157}" destId="{17E692FE-6B84-45A6-9E14-D5EF4CC2B7CE}" srcOrd="0" destOrd="0" presId="urn:microsoft.com/office/officeart/2005/8/layout/hProcess4"/>
    <dgm:cxn modelId="{A15EE3B2-98BE-4B5E-9C75-3C7BE8735BD7}" type="presParOf" srcId="{17E692FE-6B84-45A6-9E14-D5EF4CC2B7CE}" destId="{43945EEC-310E-4B29-B6DB-759E725184F6}" srcOrd="0" destOrd="0" presId="urn:microsoft.com/office/officeart/2005/8/layout/hProcess4"/>
    <dgm:cxn modelId="{8DD19077-7C5B-46E6-98F1-B3BFCF6223CF}" type="presParOf" srcId="{17E692FE-6B84-45A6-9E14-D5EF4CC2B7CE}" destId="{7F4481F9-A224-4DBB-BC87-6896AF4E8884}" srcOrd="1" destOrd="0" presId="urn:microsoft.com/office/officeart/2005/8/layout/hProcess4"/>
    <dgm:cxn modelId="{A1AC6607-F8FF-4C0F-9A9A-0963FF4436C0}" type="presParOf" srcId="{17E692FE-6B84-45A6-9E14-D5EF4CC2B7CE}" destId="{013059C9-EA61-4DE2-A45B-444772FE90E4}" srcOrd="2" destOrd="0" presId="urn:microsoft.com/office/officeart/2005/8/layout/hProcess4"/>
    <dgm:cxn modelId="{45F3E6F7-70C0-4C90-9D82-16B379531E29}" type="presParOf" srcId="{17E692FE-6B84-45A6-9E14-D5EF4CC2B7CE}" destId="{0D0A3214-7B35-4143-A153-D9916D2C42D5}" srcOrd="3" destOrd="0" presId="urn:microsoft.com/office/officeart/2005/8/layout/hProcess4"/>
    <dgm:cxn modelId="{78B7C803-375F-4F2F-8C40-1242F6E64EC3}" type="presParOf" srcId="{17E692FE-6B84-45A6-9E14-D5EF4CC2B7CE}" destId="{83F941BD-29B3-41E2-B70E-2184B838C5FB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BCE4A-4A59-41A2-ACF2-5C2DDAF55909}">
      <dsp:nvSpPr>
        <dsp:cNvPr id="0" name=""/>
        <dsp:cNvSpPr/>
      </dsp:nvSpPr>
      <dsp:spPr>
        <a:xfrm>
          <a:off x="509450" y="0"/>
          <a:ext cx="4768304" cy="476830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4747F2-862C-4414-948C-4CDEE82FC173}">
      <dsp:nvSpPr>
        <dsp:cNvPr id="0" name=""/>
        <dsp:cNvSpPr/>
      </dsp:nvSpPr>
      <dsp:spPr>
        <a:xfrm>
          <a:off x="1776052" y="592642"/>
          <a:ext cx="5334497" cy="31061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600" kern="1200" dirty="0" smtClean="0"/>
            <a:t>La utilización de abreviaturas y símbolos no estandarizados en la prescripción médica para indicar el medicamento ,dosis, vía y frecuencia de administración es una causa conocida de </a:t>
          </a:r>
          <a:r>
            <a:rPr lang="es-EC" sz="2600" kern="1200" dirty="0" smtClean="0">
              <a:solidFill>
                <a:srgbClr val="FF0000"/>
              </a:solidFill>
            </a:rPr>
            <a:t>errores de medicación</a:t>
          </a:r>
          <a:endParaRPr lang="es-EC" sz="2600" kern="1200" dirty="0"/>
        </a:p>
      </dsp:txBody>
      <dsp:txXfrm>
        <a:off x="1927684" y="744274"/>
        <a:ext cx="5031233" cy="28029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F7FD12-D553-4ABE-8B45-C93BB1EC6D49}">
      <dsp:nvSpPr>
        <dsp:cNvPr id="0" name=""/>
        <dsp:cNvSpPr/>
      </dsp:nvSpPr>
      <dsp:spPr>
        <a:xfrm>
          <a:off x="0" y="785668"/>
          <a:ext cx="8496944" cy="4993928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35C1A-4073-4E4C-B4A0-8FADFDE125E9}">
      <dsp:nvSpPr>
        <dsp:cNvPr id="0" name=""/>
        <dsp:cNvSpPr/>
      </dsp:nvSpPr>
      <dsp:spPr>
        <a:xfrm>
          <a:off x="360039" y="2016220"/>
          <a:ext cx="6959777" cy="2630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5760" rIns="0" bIns="3657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kern="1200" dirty="0" smtClean="0"/>
            <a:t>Cometer errores = LESION Y MUERTE</a:t>
          </a:r>
          <a:endParaRPr lang="es-EC" sz="3600" kern="1200" dirty="0"/>
        </a:p>
      </dsp:txBody>
      <dsp:txXfrm>
        <a:off x="360039" y="2016220"/>
        <a:ext cx="6959777" cy="26300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2E7965C-C8EF-44CA-A3F2-06FA1FA6F6F1}" type="datetimeFigureOut">
              <a:rPr lang="en-CA"/>
              <a:pPr>
                <a:defRPr/>
              </a:pPr>
              <a:t>03/08/2015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8AB39E0-E9BF-4D38-82FF-F46B1E2321A8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1485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67DC10C-D938-4207-BDA1-49C51C4A7B90}" type="datetimeFigureOut">
              <a:rPr lang="en-CA"/>
              <a:pPr>
                <a:defRPr/>
              </a:pPr>
              <a:t>03/08/2015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687388"/>
            <a:ext cx="3457575" cy="2592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3424238"/>
            <a:ext cx="5607050" cy="517525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CA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D91FC68-4616-4895-B2A3-9FE5D931BD6F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804369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i="1" dirty="0" smtClean="0"/>
              <a:t>Note: Slide 51 includes a Role Play scenario that you will need to prepare in advance – maybe during lunch? You will need to recruit 4 participants. They can just stand in line and read their assigned dialogue. </a:t>
            </a:r>
            <a:endParaRPr lang="en-CA" i="1" dirty="0" smtClean="0"/>
          </a:p>
        </p:txBody>
      </p:sp>
      <p:sp>
        <p:nvSpPr>
          <p:cNvPr id="38914" name="Slide Image Placeholder 2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518117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" t="11205" r="-40" b="-11205"/>
          <a:stretch>
            <a:fillRect/>
          </a:stretch>
        </p:blipFill>
        <p:spPr bwMode="auto">
          <a:xfrm>
            <a:off x="-50800" y="-30163"/>
            <a:ext cx="9194800" cy="612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1"/>
          <p:cNvGraphicFramePr>
            <a:graphicFrameLocks noChangeAspect="1"/>
          </p:cNvGraphicFramePr>
          <p:nvPr/>
        </p:nvGraphicFramePr>
        <p:xfrm>
          <a:off x="-76200" y="3143250"/>
          <a:ext cx="9220200" cy="371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43" name="Document" r:id="rId4" imgW="10102089" imgH="4579741" progId="">
                  <p:embed/>
                </p:oleObj>
              </mc:Choice>
              <mc:Fallback>
                <p:oleObj name="Document" r:id="rId4" imgW="10102089" imgH="4579741" progId="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76200" y="3143250"/>
                        <a:ext cx="9220200" cy="3714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3"/>
          <p:cNvSpPr>
            <a:spLocks/>
          </p:cNvSpPr>
          <p:nvPr userDrawn="1"/>
        </p:nvSpPr>
        <p:spPr bwMode="auto">
          <a:xfrm rot="21478040">
            <a:off x="-1588" y="2981325"/>
            <a:ext cx="9142413" cy="328613"/>
          </a:xfrm>
          <a:custGeom>
            <a:avLst/>
            <a:gdLst>
              <a:gd name="T0" fmla="*/ 0 w 5924811"/>
              <a:gd name="T1" fmla="*/ 0 h 601250"/>
              <a:gd name="T2" fmla="*/ 1665961 w 5924811"/>
              <a:gd name="T3" fmla="*/ 363255 h 601250"/>
              <a:gd name="T4" fmla="*/ 4158641 w 5924811"/>
              <a:gd name="T5" fmla="*/ 187891 h 601250"/>
              <a:gd name="T6" fmla="*/ 5924811 w 5924811"/>
              <a:gd name="T7" fmla="*/ 601250 h 60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4811" h="601250">
                <a:moveTo>
                  <a:pt x="0" y="0"/>
                </a:moveTo>
                <a:cubicBezTo>
                  <a:pt x="486427" y="165970"/>
                  <a:pt x="972854" y="331940"/>
                  <a:pt x="1665961" y="363255"/>
                </a:cubicBezTo>
                <a:cubicBezTo>
                  <a:pt x="2359068" y="394570"/>
                  <a:pt x="3448833" y="148225"/>
                  <a:pt x="4158641" y="187891"/>
                </a:cubicBezTo>
                <a:cubicBezTo>
                  <a:pt x="4868449" y="227557"/>
                  <a:pt x="5795375" y="546971"/>
                  <a:pt x="5924811" y="601250"/>
                </a:cubicBezTo>
              </a:path>
            </a:pathLst>
          </a:custGeom>
          <a:solidFill>
            <a:srgbClr val="BFA066">
              <a:alpha val="50000"/>
            </a:srgbClr>
          </a:solidFill>
          <a:ln w="50800" cap="flat" cmpd="sng" algn="ctr">
            <a:solidFill>
              <a:srgbClr val="BFA066"/>
            </a:solidFill>
            <a:prstDash val="solid"/>
            <a:round/>
            <a:headEnd/>
            <a:tailEnd/>
          </a:ln>
          <a:effectLst/>
          <a:extLst/>
        </p:spPr>
        <p:txBody>
          <a:bodyPr lIns="36576" tIns="36576" rIns="36576" bIns="3657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>
              <a:latin typeface="+mn-lt"/>
            </a:endParaRPr>
          </a:p>
        </p:txBody>
      </p:sp>
      <p:pic>
        <p:nvPicPr>
          <p:cNvPr id="6" name="Picture 5" descr="white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410200"/>
            <a:ext cx="2381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769876"/>
            <a:ext cx="8229600" cy="523220"/>
          </a:xfrm>
          <a:noFill/>
        </p:spPr>
        <p:txBody>
          <a:bodyPr rtlCol="0">
            <a:spAutoFit/>
          </a:bodyPr>
          <a:lstStyle>
            <a:lvl1pPr>
              <a:defRPr lang="en-CA" sz="2800" dirty="0">
                <a:latin typeface="Corbe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7247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be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orbel" pitchFamily="34" charset="0"/>
              </a:defRPr>
            </a:lvl1pPr>
            <a:lvl2pPr>
              <a:defRPr>
                <a:latin typeface="Corbel" pitchFamily="34" charset="0"/>
              </a:defRPr>
            </a:lvl2pPr>
            <a:lvl3pPr>
              <a:defRPr>
                <a:latin typeface="Corbel" pitchFamily="34" charset="0"/>
              </a:defRPr>
            </a:lvl3pPr>
            <a:lvl4pPr>
              <a:defRPr>
                <a:latin typeface="Corbel" pitchFamily="34" charset="0"/>
              </a:defRPr>
            </a:lvl4pPr>
            <a:lvl5pPr>
              <a:defRPr>
                <a:latin typeface="Corbe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B26BC-669B-4B16-9A68-75201BE65A7C}" type="datetimeFigureOut">
              <a:rPr lang="en-CA"/>
              <a:pPr>
                <a:defRPr/>
              </a:pPr>
              <a:t>03/08/2015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304EF-20F2-43AC-B2CB-AAC5F9FF72DF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4940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D1013-BDDE-4D57-8E66-B30CB87EC91A}" type="datetimeFigureOut">
              <a:rPr lang="en-CA"/>
              <a:pPr>
                <a:defRPr/>
              </a:pPr>
              <a:t>03/08/2015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35062-C1AF-42B4-B4F4-E955F5A1F0C3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95490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963" y="165100"/>
            <a:ext cx="8221662" cy="1112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61963" y="1778000"/>
            <a:ext cx="8220075" cy="4530725"/>
          </a:xfrm>
        </p:spPr>
        <p:txBody>
          <a:bodyPr rtlCol="0">
            <a:normAutofit/>
          </a:bodyPr>
          <a:lstStyle/>
          <a:p>
            <a:pPr lvl="0"/>
            <a:endParaRPr lang="en-CA" noProof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CCEE13D-EC7B-4EB5-A79C-8D6CBAEC970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707492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963" y="165100"/>
            <a:ext cx="8221662" cy="1112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1963" y="1778000"/>
            <a:ext cx="4033837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8000"/>
            <a:ext cx="4033838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E9AAACB-2705-4709-985B-3B971F5B2ED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9579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orbel" pitchFamily="34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3810000"/>
          </a:xfrm>
        </p:spPr>
        <p:txBody>
          <a:bodyPr/>
          <a:lstStyle>
            <a:lvl1pPr>
              <a:defRPr>
                <a:latin typeface="Corbel" pitchFamily="34" charset="0"/>
              </a:defRPr>
            </a:lvl1pPr>
            <a:lvl2pPr>
              <a:defRPr>
                <a:latin typeface="Corbel" pitchFamily="34" charset="0"/>
              </a:defRPr>
            </a:lvl2pPr>
            <a:lvl3pPr>
              <a:defRPr>
                <a:latin typeface="Corbel" pitchFamily="34" charset="0"/>
              </a:defRPr>
            </a:lvl3pPr>
            <a:lvl4pPr>
              <a:defRPr>
                <a:latin typeface="Corbel" pitchFamily="34" charset="0"/>
              </a:defRPr>
            </a:lvl4pPr>
            <a:lvl5pPr>
              <a:defRPr>
                <a:latin typeface="Corbe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41859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-36513" y="1978025"/>
          <a:ext cx="9180513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67" name="Document" r:id="rId3" imgW="8226395" imgH="1859289" progId="">
                  <p:embed/>
                </p:oleObj>
              </mc:Choice>
              <mc:Fallback>
                <p:oleObj name="Document" r:id="rId3" imgW="8226395" imgH="1859289" progId="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3" y="1978025"/>
                        <a:ext cx="9180513" cy="1952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reeform 3"/>
          <p:cNvSpPr>
            <a:spLocks/>
          </p:cNvSpPr>
          <p:nvPr userDrawn="1"/>
        </p:nvSpPr>
        <p:spPr bwMode="auto">
          <a:xfrm rot="21478040">
            <a:off x="-33338" y="1838325"/>
            <a:ext cx="9175751" cy="342900"/>
          </a:xfrm>
          <a:custGeom>
            <a:avLst/>
            <a:gdLst>
              <a:gd name="T0" fmla="*/ 0 w 5924811"/>
              <a:gd name="T1" fmla="*/ 0 h 601250"/>
              <a:gd name="T2" fmla="*/ 1665961 w 5924811"/>
              <a:gd name="T3" fmla="*/ 363255 h 601250"/>
              <a:gd name="T4" fmla="*/ 4158641 w 5924811"/>
              <a:gd name="T5" fmla="*/ 187891 h 601250"/>
              <a:gd name="T6" fmla="*/ 5924811 w 5924811"/>
              <a:gd name="T7" fmla="*/ 601250 h 60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4811" h="601250">
                <a:moveTo>
                  <a:pt x="0" y="0"/>
                </a:moveTo>
                <a:cubicBezTo>
                  <a:pt x="486427" y="165970"/>
                  <a:pt x="972854" y="331940"/>
                  <a:pt x="1665961" y="363255"/>
                </a:cubicBezTo>
                <a:cubicBezTo>
                  <a:pt x="2359068" y="394570"/>
                  <a:pt x="3448833" y="148225"/>
                  <a:pt x="4158641" y="187891"/>
                </a:cubicBezTo>
                <a:cubicBezTo>
                  <a:pt x="4868449" y="227557"/>
                  <a:pt x="5795375" y="546971"/>
                  <a:pt x="5924811" y="601250"/>
                </a:cubicBezTo>
              </a:path>
            </a:pathLst>
          </a:custGeom>
          <a:solidFill>
            <a:srgbClr val="BFA066">
              <a:alpha val="50000"/>
            </a:srgbClr>
          </a:solidFill>
          <a:ln w="50800" cap="flat" cmpd="sng" algn="ctr">
            <a:solidFill>
              <a:srgbClr val="BFA066"/>
            </a:solidFill>
            <a:prstDash val="solid"/>
            <a:round/>
            <a:headEnd/>
            <a:tailEnd/>
          </a:ln>
          <a:effectLst/>
          <a:extLst/>
        </p:spPr>
        <p:txBody>
          <a:bodyPr lIns="36576" tIns="36576" rIns="36576" bIns="3657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>
              <a:solidFill>
                <a:prstClr val="black"/>
              </a:solidFill>
              <a:latin typeface="+mn-lt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85800" y="2263775"/>
            <a:ext cx="7772400" cy="1470025"/>
          </a:xfrm>
        </p:spPr>
        <p:txBody>
          <a:bodyPr/>
          <a:lstStyle>
            <a:lvl1pPr algn="r">
              <a:defRPr>
                <a:latin typeface="Corbe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91001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be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orbel" pitchFamily="34" charset="0"/>
              </a:defRPr>
            </a:lvl1pPr>
            <a:lvl2pPr>
              <a:defRPr sz="2400">
                <a:latin typeface="Corbel" pitchFamily="34" charset="0"/>
              </a:defRPr>
            </a:lvl2pPr>
            <a:lvl3pPr>
              <a:defRPr sz="2000">
                <a:latin typeface="Corbel" pitchFamily="34" charset="0"/>
              </a:defRPr>
            </a:lvl3pPr>
            <a:lvl4pPr>
              <a:defRPr sz="1800">
                <a:latin typeface="Corbel" pitchFamily="34" charset="0"/>
              </a:defRPr>
            </a:lvl4pPr>
            <a:lvl5pPr>
              <a:defRPr sz="1800">
                <a:latin typeface="Corbe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orbel" pitchFamily="34" charset="0"/>
              </a:defRPr>
            </a:lvl1pPr>
            <a:lvl2pPr>
              <a:defRPr sz="2400">
                <a:latin typeface="Corbel" pitchFamily="34" charset="0"/>
              </a:defRPr>
            </a:lvl2pPr>
            <a:lvl3pPr>
              <a:defRPr sz="2000">
                <a:latin typeface="Corbel" pitchFamily="34" charset="0"/>
              </a:defRPr>
            </a:lvl3pPr>
            <a:lvl4pPr>
              <a:defRPr sz="1800">
                <a:latin typeface="Corbel" pitchFamily="34" charset="0"/>
              </a:defRPr>
            </a:lvl4pPr>
            <a:lvl5pPr>
              <a:defRPr sz="1800">
                <a:latin typeface="Corbe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7BD5A-DF90-4F76-8D54-2B45F636F85A}" type="datetimeFigureOut">
              <a:rPr lang="en-CA"/>
              <a:pPr>
                <a:defRPr/>
              </a:pPr>
              <a:t>03/08/2015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70598-93B8-4816-94B9-5A5FE427AB13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9133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be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orbe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orbel" pitchFamily="34" charset="0"/>
              </a:defRPr>
            </a:lvl1pPr>
            <a:lvl2pPr>
              <a:defRPr sz="2000">
                <a:latin typeface="Corbel" pitchFamily="34" charset="0"/>
              </a:defRPr>
            </a:lvl2pPr>
            <a:lvl3pPr>
              <a:defRPr sz="1800">
                <a:latin typeface="Corbel" pitchFamily="34" charset="0"/>
              </a:defRPr>
            </a:lvl3pPr>
            <a:lvl4pPr>
              <a:defRPr sz="1600">
                <a:latin typeface="Corbel" pitchFamily="34" charset="0"/>
              </a:defRPr>
            </a:lvl4pPr>
            <a:lvl5pPr>
              <a:defRPr sz="1600">
                <a:latin typeface="Corbe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orbe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orbel" pitchFamily="34" charset="0"/>
              </a:defRPr>
            </a:lvl1pPr>
            <a:lvl2pPr>
              <a:defRPr sz="2000">
                <a:latin typeface="Corbel" pitchFamily="34" charset="0"/>
              </a:defRPr>
            </a:lvl2pPr>
            <a:lvl3pPr>
              <a:defRPr sz="1800">
                <a:latin typeface="Corbel" pitchFamily="34" charset="0"/>
              </a:defRPr>
            </a:lvl3pPr>
            <a:lvl4pPr>
              <a:defRPr sz="1600">
                <a:latin typeface="Corbel" pitchFamily="34" charset="0"/>
              </a:defRPr>
            </a:lvl4pPr>
            <a:lvl5pPr>
              <a:defRPr sz="1600">
                <a:latin typeface="Corbe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801DA-FD1F-4880-BF33-186FD3ED8D07}" type="datetimeFigureOut">
              <a:rPr lang="en-CA"/>
              <a:pPr>
                <a:defRPr/>
              </a:pPr>
              <a:t>03/08/2015</a:t>
            </a:fld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8231A-AA28-4A61-B59D-2EBC64D75FBB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782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Corbe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19182-439A-43EC-9192-34AA0F05092E}" type="datetimeFigureOut">
              <a:rPr lang="en-CA"/>
              <a:pPr>
                <a:defRPr/>
              </a:pPr>
              <a:t>03/08/2015</a:t>
            </a:fld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C70FF-22E3-4E36-86B3-11B573353D00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219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 userDrawn="1"/>
        </p:nvSpPr>
        <p:spPr>
          <a:xfrm>
            <a:off x="-36513" y="0"/>
            <a:ext cx="9180513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4069-41AF-4DB0-B813-C10D10EDA0AF}" type="datetimeFigureOut">
              <a:rPr lang="en-CA"/>
              <a:pPr>
                <a:defRPr/>
              </a:pPr>
              <a:t>03/08/2015</a:t>
            </a:fld>
            <a:endParaRPr lang="en-CA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BB202-65B6-4A41-8FCC-7BF9B1BF75C9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57914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 userDrawn="1"/>
        </p:nvSpPr>
        <p:spPr>
          <a:xfrm>
            <a:off x="-228600" y="-304800"/>
            <a:ext cx="10363200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orbel" pitchFamily="34" charset="0"/>
              </a:defRPr>
            </a:lvl1pPr>
            <a:lvl2pPr>
              <a:defRPr sz="2800">
                <a:latin typeface="Corbel" pitchFamily="34" charset="0"/>
              </a:defRPr>
            </a:lvl2pPr>
            <a:lvl3pPr>
              <a:defRPr sz="2400">
                <a:latin typeface="Corbel" pitchFamily="34" charset="0"/>
              </a:defRPr>
            </a:lvl3pPr>
            <a:lvl4pPr>
              <a:defRPr sz="2000">
                <a:latin typeface="Corbel" pitchFamily="34" charset="0"/>
              </a:defRPr>
            </a:lvl4pPr>
            <a:lvl5pPr>
              <a:defRPr sz="2000">
                <a:latin typeface="Corbe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orbe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2348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30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00200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197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8154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0"/>
            <a:ext cx="91725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CA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B6C9C9D4-7DD7-4620-ADF1-86FDF340CA5A}" type="datetimeFigureOut">
              <a:rPr lang="en-CA"/>
              <a:pPr>
                <a:defRPr/>
              </a:pPr>
              <a:t>03/08/2015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11DF219E-00A9-4508-9353-2A330B1DBCA2}" type="slidenum">
              <a:rPr lang="en-CA"/>
              <a:pPr>
                <a:defRPr/>
              </a:pPr>
              <a:t>‹Nº›</a:t>
            </a:fld>
            <a:endParaRPr lang="en-CA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 rot="121960" flipH="1">
            <a:off x="-25400" y="1228725"/>
            <a:ext cx="9166225" cy="303213"/>
          </a:xfrm>
          <a:custGeom>
            <a:avLst/>
            <a:gdLst>
              <a:gd name="T0" fmla="*/ 0 w 5924811"/>
              <a:gd name="T1" fmla="*/ 0 h 601250"/>
              <a:gd name="T2" fmla="*/ 1665961 w 5924811"/>
              <a:gd name="T3" fmla="*/ 363255 h 601250"/>
              <a:gd name="T4" fmla="*/ 4158641 w 5924811"/>
              <a:gd name="T5" fmla="*/ 187891 h 601250"/>
              <a:gd name="T6" fmla="*/ 5924811 w 5924811"/>
              <a:gd name="T7" fmla="*/ 601250 h 60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4811" h="601250">
                <a:moveTo>
                  <a:pt x="0" y="0"/>
                </a:moveTo>
                <a:cubicBezTo>
                  <a:pt x="486427" y="165970"/>
                  <a:pt x="972854" y="331940"/>
                  <a:pt x="1665961" y="363255"/>
                </a:cubicBezTo>
                <a:cubicBezTo>
                  <a:pt x="2359068" y="394570"/>
                  <a:pt x="3448833" y="148225"/>
                  <a:pt x="4158641" y="187891"/>
                </a:cubicBezTo>
                <a:cubicBezTo>
                  <a:pt x="4868449" y="227557"/>
                  <a:pt x="5795375" y="546971"/>
                  <a:pt x="5924811" y="601250"/>
                </a:cubicBezTo>
              </a:path>
            </a:pathLst>
          </a:custGeom>
          <a:solidFill>
            <a:srgbClr val="BFA066">
              <a:alpha val="50000"/>
            </a:srgbClr>
          </a:solidFill>
          <a:ln w="50800" cap="flat" cmpd="sng" algn="ctr">
            <a:solidFill>
              <a:srgbClr val="BFA066"/>
            </a:solidFill>
            <a:prstDash val="solid"/>
            <a:round/>
            <a:headEnd/>
            <a:tailEnd/>
          </a:ln>
          <a:effectLst/>
          <a:extLst/>
        </p:spPr>
        <p:txBody>
          <a:bodyPr lIns="36576" tIns="36576" rIns="36576" bIns="3657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1033" name="Picture 1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400800"/>
            <a:ext cx="9142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05" r:id="rId4"/>
    <p:sldLayoutId id="2147483704" r:id="rId5"/>
    <p:sldLayoutId id="2147483703" r:id="rId6"/>
    <p:sldLayoutId id="2147483717" r:id="rId7"/>
    <p:sldLayoutId id="2147483718" r:id="rId8"/>
    <p:sldLayoutId id="2147483719" r:id="rId9"/>
    <p:sldLayoutId id="2147483702" r:id="rId10"/>
    <p:sldLayoutId id="2147483701" r:id="rId11"/>
    <p:sldLayoutId id="2147483720" r:id="rId12"/>
    <p:sldLayoutId id="2147483721" r:id="rId1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Adelle Lt" pitchFamily="50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delle Lt" pitchFamily="50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Whitney Medium" pitchFamily="50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Whitney Medium" pitchFamily="50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Whitney Medium" pitchFamily="50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Whitney Medium" pitchFamily="50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Whitney Medium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Fallece%20el%20beb&#233;%20de%20Dalilah%20por%20un%20error%20m&#233;dico.mp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00438"/>
            <a:ext cx="8769350" cy="1511300"/>
          </a:xfrm>
        </p:spPr>
        <p:txBody>
          <a:bodyPr>
            <a:normAutofit/>
          </a:bodyPr>
          <a:lstStyle/>
          <a:p>
            <a:pPr algn="ctr"/>
            <a:r>
              <a:rPr sz="3200" b="1" dirty="0" smtClean="0"/>
              <a:t>ABREVIACIONES PELIGROSAS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C" dirty="0" smtClean="0"/>
              <a:t>Los errores más comunes relacionados con la escritura son por poca </a:t>
            </a:r>
            <a:r>
              <a:rPr lang="es-EC" dirty="0" smtClean="0">
                <a:solidFill>
                  <a:srgbClr val="FF0000"/>
                </a:solidFill>
              </a:rPr>
              <a:t>legibilidad</a:t>
            </a:r>
            <a:r>
              <a:rPr lang="es-EC" dirty="0" smtClean="0"/>
              <a:t>, por el uso de </a:t>
            </a:r>
            <a:r>
              <a:rPr lang="es-EC" dirty="0" smtClean="0">
                <a:solidFill>
                  <a:srgbClr val="FF0000"/>
                </a:solidFill>
              </a:rPr>
              <a:t>nombres infrecuentes </a:t>
            </a:r>
            <a:r>
              <a:rPr lang="es-EC" dirty="0" smtClean="0"/>
              <a:t>para los fármacos y por las abreviaturas. En los peores casos por una </a:t>
            </a:r>
            <a:r>
              <a:rPr lang="es-EC" dirty="0" smtClean="0">
                <a:solidFill>
                  <a:srgbClr val="FF0000"/>
                </a:solidFill>
              </a:rPr>
              <a:t>combinación</a:t>
            </a:r>
            <a:r>
              <a:rPr lang="es-EC" dirty="0" smtClean="0"/>
              <a:t> de todos ellos.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POR QUE LOS ERRORES?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/>
          <a:lstStyle/>
          <a:p>
            <a:r>
              <a:rPr lang="es-ES" dirty="0" smtClean="0"/>
              <a:t> </a:t>
            </a:r>
            <a:endParaRPr lang="es-EC" dirty="0" smtClean="0"/>
          </a:p>
          <a:p>
            <a:pPr>
              <a:buNone/>
            </a:pPr>
            <a:endParaRPr lang="es-EC" sz="3600" dirty="0" smtClean="0"/>
          </a:p>
          <a:p>
            <a:pPr>
              <a:buNone/>
            </a:pPr>
            <a:endParaRPr lang="es-EC" sz="3600" dirty="0" smtClean="0"/>
          </a:p>
          <a:p>
            <a:pPr>
              <a:buNone/>
            </a:pPr>
            <a:r>
              <a:rPr lang="es-EC" sz="3600" dirty="0" smtClean="0"/>
              <a:t>ESCRITURA </a:t>
            </a:r>
          </a:p>
          <a:p>
            <a:pPr>
              <a:buNone/>
            </a:pPr>
            <a:r>
              <a:rPr lang="es-EC" sz="3600" dirty="0" smtClean="0"/>
              <a:t>POCO</a:t>
            </a:r>
          </a:p>
          <a:p>
            <a:pPr>
              <a:buNone/>
            </a:pPr>
            <a:r>
              <a:rPr lang="es-EC" sz="3600" dirty="0" smtClean="0"/>
              <a:t>LEGIBLE</a:t>
            </a:r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340768"/>
            <a:ext cx="561662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6516216" y="5949280"/>
            <a:ext cx="13681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MALA CALIGRAFIA -  USO DEL CORRECTOR??</a:t>
            </a:r>
            <a:endParaRPr lang="es-EC" dirty="0"/>
          </a:p>
        </p:txBody>
      </p:sp>
      <p:pic>
        <p:nvPicPr>
          <p:cNvPr id="226306" name="Picture 2" descr="C:\Users\hp\Desktop\Nueva carpeta\20141007_1025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88840"/>
            <a:ext cx="3456384" cy="3810000"/>
          </a:xfrm>
          <a:prstGeom prst="rect">
            <a:avLst/>
          </a:prstGeom>
          <a:noFill/>
        </p:spPr>
      </p:pic>
      <p:pic>
        <p:nvPicPr>
          <p:cNvPr id="226307" name="Picture 3" descr="C:\Users\hp\Desktop\Nueva carpeta\20141007_102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84784"/>
            <a:ext cx="3744416" cy="4728406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7956376" y="5589240"/>
            <a:ext cx="6983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Rectángulo"/>
          <p:cNvSpPr/>
          <p:nvPr/>
        </p:nvSpPr>
        <p:spPr>
          <a:xfrm>
            <a:off x="6084168" y="3212976"/>
            <a:ext cx="93610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6 Rectángulo"/>
          <p:cNvSpPr/>
          <p:nvPr/>
        </p:nvSpPr>
        <p:spPr>
          <a:xfrm>
            <a:off x="7092280" y="5085184"/>
            <a:ext cx="100811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MALA COPIA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es-EC" u="sng" dirty="0" smtClean="0"/>
          </a:p>
          <a:p>
            <a:pPr algn="just"/>
            <a:r>
              <a:rPr lang="es-EC" u="sng" dirty="0" smtClean="0"/>
              <a:t>el símbolo “+” </a:t>
            </a:r>
            <a:r>
              <a:rPr lang="es-EC" dirty="0" smtClean="0"/>
              <a:t>(más) como </a:t>
            </a:r>
            <a:r>
              <a:rPr lang="es-EC" u="sng" dirty="0" smtClean="0"/>
              <a:t>un “4”</a:t>
            </a:r>
            <a:r>
              <a:rPr lang="es-EC" dirty="0" smtClean="0"/>
              <a:t>. </a:t>
            </a:r>
          </a:p>
          <a:p>
            <a:pPr algn="just"/>
            <a:r>
              <a:rPr lang="es-EC" dirty="0" smtClean="0"/>
              <a:t>Algunos símbolos pueden tener más de una interpretación por </a:t>
            </a:r>
            <a:r>
              <a:rPr lang="es-EC" dirty="0" smtClean="0">
                <a:solidFill>
                  <a:srgbClr val="FF0000"/>
                </a:solidFill>
              </a:rPr>
              <a:t>profesionales no habituados a su uso.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94914" name="Picture 2" descr="C:\Users\hp\Desktop\20100925_receta_para_sintomas_de_dengu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816424" cy="5040560"/>
          </a:xfrm>
          <a:prstGeom prst="rect">
            <a:avLst/>
          </a:prstGeom>
          <a:noFill/>
        </p:spPr>
      </p:pic>
      <p:pic>
        <p:nvPicPr>
          <p:cNvPr id="294916" name="Picture 4" descr="https://zonatwive.files.wordpress.com/2012/03/7.jpg?w=430&amp;h=4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12776"/>
            <a:ext cx="4095750" cy="5112568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827584" y="2060848"/>
            <a:ext cx="158417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2972543"/>
          </a:xfrm>
        </p:spPr>
        <p:txBody>
          <a:bodyPr/>
          <a:lstStyle/>
          <a:p>
            <a:pPr algn="just"/>
            <a:r>
              <a:rPr lang="es-ES" dirty="0" smtClean="0">
                <a:solidFill>
                  <a:srgbClr val="FF0000"/>
                </a:solidFill>
              </a:rPr>
              <a:t>El riesgo de error </a:t>
            </a:r>
            <a:r>
              <a:rPr lang="es-ES" dirty="0" smtClean="0"/>
              <a:t>obviamente es mayor en los textos escritos a mano pero también puede ocurrir en </a:t>
            </a:r>
            <a:r>
              <a:rPr lang="es-ES" dirty="0" smtClean="0">
                <a:solidFill>
                  <a:srgbClr val="C00000"/>
                </a:solidFill>
              </a:rPr>
              <a:t>materiales impresos o electrónicos,</a:t>
            </a:r>
            <a:r>
              <a:rPr lang="es-ES" dirty="0" smtClean="0"/>
              <a:t> por lo que se recomienda evitar el uso de abreviaturas peligrosas en todos los casos. 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27330" name="Picture 2" descr="C:\Users\hp\Desktop\Nueva carpeta\20141007_1022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6768752" cy="5040560"/>
          </a:xfrm>
          <a:prstGeom prst="rect">
            <a:avLst/>
          </a:prstGeom>
          <a:noFill/>
        </p:spPr>
      </p:pic>
      <p:sp>
        <p:nvSpPr>
          <p:cNvPr id="5" name="4 Forma en L"/>
          <p:cNvSpPr/>
          <p:nvPr/>
        </p:nvSpPr>
        <p:spPr>
          <a:xfrm rot="17431885">
            <a:off x="7228311" y="1449453"/>
            <a:ext cx="1995681" cy="1212806"/>
          </a:xfrm>
          <a:prstGeom prst="corner">
            <a:avLst>
              <a:gd name="adj1" fmla="val 50000"/>
              <a:gd name="adj2" fmla="val 35841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403648" y="5805264"/>
            <a:ext cx="259228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6 Rectángulo"/>
          <p:cNvSpPr/>
          <p:nvPr/>
        </p:nvSpPr>
        <p:spPr>
          <a:xfrm>
            <a:off x="899592" y="2060848"/>
            <a:ext cx="25922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914400"/>
          </a:xfrm>
        </p:spPr>
        <p:txBody>
          <a:bodyPr/>
          <a:lstStyle/>
          <a:p>
            <a:pPr algn="ctr"/>
            <a:r>
              <a:rPr lang="es-EC" sz="4000" b="1" dirty="0"/>
              <a:t>OBJETIVO </a:t>
            </a:r>
            <a:r>
              <a:rPr lang="es-EC" sz="4000" b="1" dirty="0" smtClean="0"/>
              <a:t>GENERAL</a:t>
            </a:r>
            <a:r>
              <a:rPr lang="es-EC" dirty="0"/>
              <a:t/>
            </a:r>
            <a:br>
              <a:rPr lang="es-EC" dirty="0"/>
            </a:b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2448272"/>
          </a:xfrm>
        </p:spPr>
        <p:txBody>
          <a:bodyPr/>
          <a:lstStyle/>
          <a:p>
            <a:pPr marL="0" indent="0">
              <a:buNone/>
            </a:pPr>
            <a:endParaRPr lang="es-EC" sz="2800" dirty="0"/>
          </a:p>
          <a:p>
            <a:pPr algn="just"/>
            <a:r>
              <a:rPr lang="es-EC" sz="4000" dirty="0" smtClean="0"/>
              <a:t>No utilizar Abreviaciones, símbolos, para  designación de dosis en sus registros.</a:t>
            </a:r>
          </a:p>
          <a:p>
            <a:pPr algn="just"/>
            <a:endParaRPr lang="es-EC" sz="4000" dirty="0" smtClean="0"/>
          </a:p>
          <a:p>
            <a:pPr marL="0" indent="0">
              <a:buNone/>
            </a:pP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39379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OBJETIVOS ESPECIFICOS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904656"/>
          </a:xfrm>
        </p:spPr>
        <p:txBody>
          <a:bodyPr/>
          <a:lstStyle/>
          <a:p>
            <a:pPr algn="just"/>
            <a:r>
              <a:rPr lang="es-EC" sz="2400" dirty="0" smtClean="0"/>
              <a:t>Dar a conocer  a conocer abreviaturas peligrosas que se prestan a confusión.</a:t>
            </a:r>
            <a:r>
              <a:rPr lang="es-ES" sz="2400" dirty="0" smtClean="0"/>
              <a:t>	</a:t>
            </a:r>
            <a:endParaRPr lang="es-EC" sz="2400" dirty="0" smtClean="0"/>
          </a:p>
          <a:p>
            <a:endParaRPr lang="es-EC" sz="2400" dirty="0" smtClean="0"/>
          </a:p>
          <a:p>
            <a:pPr>
              <a:buNone/>
            </a:pPr>
            <a:endParaRPr lang="es-EC" sz="2400" dirty="0" smtClean="0"/>
          </a:p>
          <a:p>
            <a:pPr algn="just"/>
            <a:r>
              <a:rPr lang="es-EC" sz="2400" dirty="0" smtClean="0"/>
              <a:t>Hacer visibles los errores que se presentan al momento de utilizar una abreviatura.</a:t>
            </a:r>
          </a:p>
          <a:p>
            <a:endParaRPr lang="es-EC" sz="2400" dirty="0" smtClean="0"/>
          </a:p>
          <a:p>
            <a:pPr algn="just"/>
            <a:r>
              <a:rPr lang="es-ES" sz="2400" dirty="0" smtClean="0"/>
              <a:t>Incrementar la vigilancia, la regulación, el control, la promoción y prevención en el uso inadecuado de las </a:t>
            </a:r>
            <a:r>
              <a:rPr lang="es-EC" sz="2400" dirty="0" smtClean="0"/>
              <a:t>abreviaturas peligrosas</a:t>
            </a:r>
            <a:r>
              <a:rPr lang="es-ES" sz="2400" dirty="0" smtClean="0"/>
              <a:t>  en  la salud. </a:t>
            </a:r>
            <a:endParaRPr lang="es-EC" sz="2400" dirty="0" smtClean="0"/>
          </a:p>
          <a:p>
            <a:pPr>
              <a:buNone/>
            </a:pPr>
            <a:r>
              <a:rPr lang="es-ES" dirty="0" smtClean="0"/>
              <a:t> 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FUNDAMENTO</a:t>
            </a:r>
            <a:endParaRPr lang="es-EC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40695"/>
          </a:xfrm>
        </p:spPr>
        <p:txBody>
          <a:bodyPr/>
          <a:lstStyle/>
          <a:p>
            <a:pPr algn="just"/>
            <a:r>
              <a:rPr lang="es-EC" dirty="0" smtClean="0"/>
              <a:t>44,000 a 98,000 americanos mueren al año como resultado de un error médicos Los errores en medicación pueden costar a los hospitales alrededor de 15 billones de dólares al año debido a aproximadamente 7,000 muertes y más de 770,000 lesiones.</a:t>
            </a:r>
          </a:p>
          <a:p>
            <a:endParaRPr lang="es-EC" sz="1800" dirty="0" smtClean="0"/>
          </a:p>
          <a:p>
            <a:r>
              <a:rPr lang="es-EC" sz="1800" dirty="0" smtClean="0"/>
              <a:t>Según el Instituto de Medicina (IOM, por sus siglas en inglés), en su artículo titulado “</a:t>
            </a:r>
            <a:r>
              <a:rPr lang="es-EC" sz="1800" dirty="0" err="1" smtClean="0"/>
              <a:t>To</a:t>
            </a:r>
            <a:r>
              <a:rPr lang="es-EC" sz="1800" dirty="0" smtClean="0"/>
              <a:t> </a:t>
            </a:r>
            <a:r>
              <a:rPr lang="es-EC" sz="1800" dirty="0" err="1" smtClean="0"/>
              <a:t>Err</a:t>
            </a:r>
            <a:r>
              <a:rPr lang="es-EC" sz="1800" dirty="0" smtClean="0"/>
              <a:t> </a:t>
            </a:r>
            <a:r>
              <a:rPr lang="es-EC" sz="1800" dirty="0" err="1" smtClean="0"/>
              <a:t>Is</a:t>
            </a:r>
            <a:r>
              <a:rPr lang="es-EC" sz="1800" dirty="0" smtClean="0"/>
              <a:t> </a:t>
            </a:r>
            <a:r>
              <a:rPr lang="es-EC" sz="1800" dirty="0" err="1" smtClean="0"/>
              <a:t>Human</a:t>
            </a:r>
            <a:r>
              <a:rPr lang="es-EC" sz="1800" dirty="0" smtClean="0"/>
              <a:t>: </a:t>
            </a:r>
            <a:r>
              <a:rPr lang="es-EC" sz="1800" dirty="0" err="1" smtClean="0"/>
              <a:t>Building</a:t>
            </a:r>
            <a:r>
              <a:rPr lang="es-EC" sz="1800" dirty="0" smtClean="0"/>
              <a:t> a </a:t>
            </a:r>
            <a:r>
              <a:rPr lang="es-EC" sz="1800" dirty="0" err="1" smtClean="0"/>
              <a:t>Safer</a:t>
            </a:r>
            <a:r>
              <a:rPr lang="es-EC" sz="1800" dirty="0" smtClean="0"/>
              <a:t> </a:t>
            </a:r>
            <a:r>
              <a:rPr lang="es-EC" sz="1800" dirty="0" err="1" smtClean="0"/>
              <a:t>Health</a:t>
            </a:r>
            <a:r>
              <a:rPr lang="es-EC" sz="1800" dirty="0" smtClean="0"/>
              <a:t> </a:t>
            </a:r>
            <a:r>
              <a:rPr lang="es-EC" sz="1800" dirty="0" err="1" smtClean="0"/>
              <a:t>System</a:t>
            </a:r>
            <a:r>
              <a:rPr lang="es-EC" sz="1800" dirty="0" smtClean="0"/>
              <a:t>”,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INTRODUCCION</a:t>
            </a:r>
            <a:endParaRPr lang="es-EC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395536" y="1412776"/>
          <a:ext cx="7620000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/>
          <a:lstStyle/>
          <a:p>
            <a:endParaRPr lang="es-EC" dirty="0" smtClean="0"/>
          </a:p>
          <a:p>
            <a:pPr algn="just"/>
            <a:r>
              <a:rPr lang="es-EC" dirty="0" smtClean="0">
                <a:solidFill>
                  <a:srgbClr val="FF0000"/>
                </a:solidFill>
              </a:rPr>
              <a:t>NECESIDAD</a:t>
            </a:r>
            <a:r>
              <a:rPr lang="es-EC" dirty="0" smtClean="0"/>
              <a:t>  de evitar el uso de abreviaturas y símbolos para indicar los nombres de los medicamentos y las expresiones de dosis, tanto en la prescripciones médicas como en otros documentos empleados por los profesionales, aunque ello </a:t>
            </a:r>
            <a:r>
              <a:rPr lang="es-EC" dirty="0" smtClean="0">
                <a:solidFill>
                  <a:srgbClr val="FF0000"/>
                </a:solidFill>
              </a:rPr>
              <a:t>indudablemente exija más tiempo y esfuerzo.</a:t>
            </a:r>
          </a:p>
          <a:p>
            <a:endParaRPr lang="es-EC" sz="1800" dirty="0" smtClean="0"/>
          </a:p>
          <a:p>
            <a:r>
              <a:rPr lang="es-EC" sz="1800" dirty="0" smtClean="0"/>
              <a:t>El </a:t>
            </a:r>
            <a:r>
              <a:rPr lang="es-EC" sz="1800" dirty="0" err="1" smtClean="0"/>
              <a:t>Institute</a:t>
            </a:r>
            <a:r>
              <a:rPr lang="es-EC" sz="1800" dirty="0" smtClean="0"/>
              <a:t> </a:t>
            </a:r>
            <a:r>
              <a:rPr lang="es-EC" sz="1800" dirty="0" err="1" smtClean="0"/>
              <a:t>for</a:t>
            </a:r>
            <a:r>
              <a:rPr lang="es-EC" sz="1800" dirty="0" smtClean="0"/>
              <a:t> </a:t>
            </a:r>
            <a:r>
              <a:rPr lang="es-EC" sz="1800" dirty="0" err="1" smtClean="0"/>
              <a:t>Safe</a:t>
            </a:r>
            <a:r>
              <a:rPr lang="es-EC" sz="1800" dirty="0" smtClean="0"/>
              <a:t> </a:t>
            </a:r>
            <a:r>
              <a:rPr lang="es-EC" sz="1800" dirty="0" err="1" smtClean="0"/>
              <a:t>Medication</a:t>
            </a:r>
            <a:r>
              <a:rPr lang="es-EC" sz="1800" dirty="0" smtClean="0"/>
              <a:t> </a:t>
            </a:r>
            <a:r>
              <a:rPr lang="es-EC" sz="1800" dirty="0" err="1" smtClean="0"/>
              <a:t>Practices</a:t>
            </a:r>
            <a:r>
              <a:rPr lang="es-EC" sz="1800" dirty="0" smtClean="0"/>
              <a:t> (ISMP)</a:t>
            </a:r>
            <a:endParaRPr lang="es-EC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14400"/>
          </a:xfrm>
        </p:spPr>
        <p:txBody>
          <a:bodyPr/>
          <a:lstStyle/>
          <a:p>
            <a:pPr algn="ctr"/>
            <a:r>
              <a:rPr lang="es-EC" sz="4000" b="1" dirty="0" smtClean="0"/>
              <a:t>ALCANCE</a:t>
            </a:r>
            <a:r>
              <a:rPr lang="es-EC" dirty="0"/>
              <a:t/>
            </a:r>
            <a:br>
              <a:rPr lang="es-EC" dirty="0"/>
            </a:b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2036439"/>
          </a:xfrm>
        </p:spPr>
        <p:txBody>
          <a:bodyPr/>
          <a:lstStyle/>
          <a:p>
            <a:pPr algn="just"/>
            <a:r>
              <a:rPr lang="es-ES" dirty="0" smtClean="0"/>
              <a:t>Personal salud del Hospital General Puyo, (médico, personal de enfermería , Obstetrices, laboratoristas, tecnólogos, otros).  </a:t>
            </a:r>
            <a:endParaRPr lang="es-EC" dirty="0" smtClean="0"/>
          </a:p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96690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NORMA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C" sz="4400" dirty="0" smtClean="0"/>
              <a:t>NO utilización de Abreviaturas, símbolos y designación de dosis en los registros de salud del Hospital General Puyo.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FINALIDAD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C" dirty="0" smtClean="0"/>
              <a:t>ENTENDER LA DECISIÓN DE </a:t>
            </a:r>
            <a:r>
              <a:rPr lang="es-EC" dirty="0" smtClean="0">
                <a:solidFill>
                  <a:srgbClr val="FF0000"/>
                </a:solidFill>
              </a:rPr>
              <a:t>NO UTILIZAR </a:t>
            </a:r>
            <a:r>
              <a:rPr lang="es-EC" dirty="0" smtClean="0"/>
              <a:t>ABREVIACIONES,   SÍMBOLOS     </a:t>
            </a:r>
          </a:p>
          <a:p>
            <a:pPr algn="just">
              <a:buNone/>
            </a:pPr>
            <a:r>
              <a:rPr lang="es-EC" dirty="0" smtClean="0"/>
              <a:t>	DESIGNACIÓN DE DOSIS </a:t>
            </a:r>
          </a:p>
          <a:p>
            <a:pPr algn="just">
              <a:buNone/>
            </a:pPr>
            <a:r>
              <a:rPr lang="es-EC" dirty="0" smtClean="0"/>
              <a:t>	</a:t>
            </a:r>
          </a:p>
          <a:p>
            <a:pPr algn="just">
              <a:buNone/>
            </a:pPr>
            <a:r>
              <a:rPr lang="es-EC" dirty="0" smtClean="0">
                <a:solidFill>
                  <a:srgbClr val="FF0000"/>
                </a:solidFill>
              </a:rPr>
              <a:t> GARANTIZAR </a:t>
            </a:r>
            <a:r>
              <a:rPr lang="es-EC" dirty="0" smtClean="0"/>
              <a:t>LA CALIDAD DE LA ATENCIÓN DEL USUARIOS/A EXTERNO/A QUE ACUDE A NUESTRA INSTITUCIÓN.</a:t>
            </a:r>
          </a:p>
          <a:p>
            <a:r>
              <a:rPr lang="es-ES" dirty="0" smtClean="0"/>
              <a:t> 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25282" name="Picture 2" descr="C:\Users\hp\Desktop\POR ABREVIACIONES PELIGROSAS\20141006_1425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3384376" cy="3810000"/>
          </a:xfrm>
          <a:prstGeom prst="rect">
            <a:avLst/>
          </a:prstGeom>
          <a:noFill/>
        </p:spPr>
      </p:pic>
      <p:pic>
        <p:nvPicPr>
          <p:cNvPr id="225283" name="Picture 3" descr="C:\Users\hp\Desktop\POR ABREVIACIONES PELIGROSAS\20141006_1428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96752"/>
            <a:ext cx="3672408" cy="5184576"/>
          </a:xfrm>
          <a:prstGeom prst="rect">
            <a:avLst/>
          </a:prstGeom>
          <a:noFill/>
        </p:spPr>
      </p:pic>
      <p:sp>
        <p:nvSpPr>
          <p:cNvPr id="7" name="6 Explosión 2"/>
          <p:cNvSpPr/>
          <p:nvPr/>
        </p:nvSpPr>
        <p:spPr>
          <a:xfrm>
            <a:off x="2123728" y="3933056"/>
            <a:ext cx="1296144" cy="914400"/>
          </a:xfrm>
          <a:prstGeom prst="irregularSeal2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Rectángulo"/>
          <p:cNvSpPr/>
          <p:nvPr/>
        </p:nvSpPr>
        <p:spPr>
          <a:xfrm>
            <a:off x="7308304" y="6021288"/>
            <a:ext cx="6983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14400"/>
          </a:xfrm>
        </p:spPr>
        <p:txBody>
          <a:bodyPr/>
          <a:lstStyle/>
          <a:p>
            <a:pPr algn="ctr"/>
            <a:r>
              <a:rPr lang="es-EC" sz="3600" b="1" dirty="0"/>
              <a:t>RESPONSABLES DE LA </a:t>
            </a:r>
            <a:r>
              <a:rPr lang="es-EC" sz="3600" b="1" dirty="0" smtClean="0"/>
              <a:t>EJECUCIÓN</a:t>
            </a:r>
            <a:r>
              <a:rPr lang="es-EC" dirty="0"/>
              <a:t/>
            </a:r>
            <a:br>
              <a:rPr lang="es-EC" dirty="0"/>
            </a:b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3960440"/>
          </a:xfrm>
        </p:spPr>
        <p:txBody>
          <a:bodyPr/>
          <a:lstStyle/>
          <a:p>
            <a:pPr>
              <a:buNone/>
            </a:pPr>
            <a:r>
              <a:rPr lang="es-ES" sz="4000" dirty="0" smtClean="0"/>
              <a:t>   Personal de salud</a:t>
            </a:r>
          </a:p>
          <a:p>
            <a:pPr>
              <a:buNone/>
            </a:pPr>
            <a:r>
              <a:rPr lang="es-ES" sz="4000" dirty="0" smtClean="0"/>
              <a:t>   médicos, enfermeras, obstetrices, estudiantes,  tecnólogos y otros que participan en la atención en salud.</a:t>
            </a:r>
            <a:endParaRPr lang="es-EC" sz="4000" dirty="0" smtClean="0"/>
          </a:p>
          <a:p>
            <a:pPr algn="just">
              <a:buNone/>
            </a:pPr>
            <a:r>
              <a:rPr lang="es-ES" dirty="0" smtClean="0"/>
              <a:t> </a:t>
            </a:r>
            <a:endParaRPr lang="es-EC" dirty="0" smtClean="0"/>
          </a:p>
          <a:p>
            <a:pPr marL="0" indent="0">
              <a:buNone/>
            </a:pP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91924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SUPERVISION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dirty="0" smtClean="0"/>
              <a:t>La Autoridad será la Dirección Asistencial quien evaluara el cumplimiento de este normativo trimestralmente.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pic>
        <p:nvPicPr>
          <p:cNvPr id="224258" name="Picture 2" descr="C:\Users\hp\Desktop\POR ABREVIACIONES PELIGROSAS\20141006_1424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3960440" cy="4680520"/>
          </a:xfrm>
          <a:prstGeom prst="rect">
            <a:avLst/>
          </a:prstGeom>
          <a:noFill/>
        </p:spPr>
      </p:pic>
      <p:pic>
        <p:nvPicPr>
          <p:cNvPr id="224259" name="Picture 3" descr="C:\Users\hp\Desktop\POR ABREVIACIONES PELIGROSAS\20141006_1425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12776"/>
            <a:ext cx="4176464" cy="4824536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6732240" y="5733256"/>
            <a:ext cx="69837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Rectángulo"/>
          <p:cNvSpPr/>
          <p:nvPr/>
        </p:nvSpPr>
        <p:spPr>
          <a:xfrm>
            <a:off x="6588224" y="1412776"/>
            <a:ext cx="6983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25331" name="Picture 51" descr="C:\Users\hp\Desktop\Nueva carpeta\20141013_1735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80816" y="1687736"/>
            <a:ext cx="5080000" cy="3810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3347864" y="1340768"/>
            <a:ext cx="331236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Picture 2" descr="C:\Users\hp\Desktop\PELIGR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140968"/>
            <a:ext cx="4176464" cy="288032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29600" cy="914400"/>
          </a:xfrm>
        </p:spPr>
        <p:txBody>
          <a:bodyPr/>
          <a:lstStyle/>
          <a:p>
            <a:pPr algn="ctr"/>
            <a:r>
              <a:rPr lang="es-EC" dirty="0" smtClean="0">
                <a:solidFill>
                  <a:schemeClr val="tx1"/>
                </a:solidFill>
              </a:rPr>
              <a:t>LISTADO DE ABREVIATURAS Y SIMBOLOS PELIGROSOS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s-EC" dirty="0"/>
          </a:p>
        </p:txBody>
      </p:sp>
      <p:pic>
        <p:nvPicPr>
          <p:cNvPr id="227330" name="Picture 2" descr="C:\Users\hp\Desktop\Prescrip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707904" cy="4680520"/>
          </a:xfrm>
          <a:prstGeom prst="rect">
            <a:avLst/>
          </a:prstGeom>
          <a:noFill/>
        </p:spPr>
      </p:pic>
      <p:pic>
        <p:nvPicPr>
          <p:cNvPr id="227331" name="Picture 3" descr="C:\Users\hp\Desktop\Tratamiento del dolor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340768"/>
            <a:ext cx="4536504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    </a:t>
            </a:r>
            <a:endParaRPr lang="es-EC" dirty="0"/>
          </a:p>
        </p:txBody>
      </p:sp>
      <p:pic>
        <p:nvPicPr>
          <p:cNvPr id="2283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33" t="26990" r="14563" b="12531"/>
          <a:stretch>
            <a:fillRect/>
          </a:stretch>
        </p:blipFill>
        <p:spPr bwMode="auto">
          <a:xfrm>
            <a:off x="1331640" y="260648"/>
            <a:ext cx="626469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55" name="Picture 3"/>
          <p:cNvPicPr>
            <a:picLocks noChangeAspect="1" noChangeArrowheads="1"/>
          </p:cNvPicPr>
          <p:nvPr/>
        </p:nvPicPr>
        <p:blipFill>
          <a:blip r:embed="rId3" cstate="print"/>
          <a:srcRect l="10133" t="27320" r="14563" b="13461"/>
          <a:stretch>
            <a:fillRect/>
          </a:stretch>
        </p:blipFill>
        <p:spPr bwMode="auto">
          <a:xfrm>
            <a:off x="1331640" y="3140968"/>
            <a:ext cx="6250907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293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33" t="26990" r="14563" b="31430"/>
          <a:stretch>
            <a:fillRect/>
          </a:stretch>
        </p:blipFill>
        <p:spPr bwMode="auto">
          <a:xfrm>
            <a:off x="1043608" y="836712"/>
            <a:ext cx="734481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379" name="Picture 3"/>
          <p:cNvPicPr>
            <a:picLocks noChangeAspect="1" noChangeArrowheads="1"/>
          </p:cNvPicPr>
          <p:nvPr/>
        </p:nvPicPr>
        <p:blipFill>
          <a:blip r:embed="rId3" cstate="print"/>
          <a:srcRect l="9961" t="27320" r="14735" b="12201"/>
          <a:stretch>
            <a:fillRect/>
          </a:stretch>
        </p:blipFill>
        <p:spPr bwMode="auto">
          <a:xfrm>
            <a:off x="1043608" y="2852936"/>
            <a:ext cx="734481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304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33" t="26990" r="14563" b="25760"/>
          <a:stretch>
            <a:fillRect/>
          </a:stretch>
        </p:blipFill>
        <p:spPr bwMode="auto">
          <a:xfrm>
            <a:off x="971600" y="836712"/>
            <a:ext cx="734481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03" name="Picture 3"/>
          <p:cNvPicPr>
            <a:picLocks noChangeAspect="1" noChangeArrowheads="1"/>
          </p:cNvPicPr>
          <p:nvPr/>
        </p:nvPicPr>
        <p:blipFill>
          <a:blip r:embed="rId3" cstate="print"/>
          <a:srcRect l="9961" t="27320" r="13997" b="17241"/>
          <a:stretch>
            <a:fillRect/>
          </a:stretch>
        </p:blipFill>
        <p:spPr bwMode="auto">
          <a:xfrm>
            <a:off x="971600" y="3140968"/>
            <a:ext cx="74168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PREVENCION DE ERRORES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C" sz="2400" dirty="0" smtClean="0"/>
              <a:t>Evitar el uso innecesario de números decimales.</a:t>
            </a:r>
          </a:p>
          <a:p>
            <a:pPr algn="just">
              <a:buNone/>
            </a:pPr>
            <a:endParaRPr lang="es-EC" sz="2400" dirty="0" smtClean="0"/>
          </a:p>
          <a:p>
            <a:pPr algn="just"/>
            <a:r>
              <a:rPr lang="es-EC" sz="2400" dirty="0" smtClean="0"/>
              <a:t>Escribir las cantidades menores de 1 gramo  en miligramos, por ejemplo, es más correcto indicar 500 miligramos  que </a:t>
            </a:r>
            <a:r>
              <a:rPr lang="es-EC" sz="2400" dirty="0" smtClean="0">
                <a:solidFill>
                  <a:srgbClr val="FF0000"/>
                </a:solidFill>
              </a:rPr>
              <a:t>0,5 g.</a:t>
            </a:r>
          </a:p>
          <a:p>
            <a:pPr algn="just"/>
            <a:r>
              <a:rPr lang="es-EC" sz="2400" dirty="0" smtClean="0"/>
              <a:t>Escribir las cantidades menores de 1 miligramo como microgramos, es decir, 100 microgramos en lugar de </a:t>
            </a:r>
            <a:r>
              <a:rPr lang="es-EC" sz="2400" dirty="0" smtClean="0">
                <a:solidFill>
                  <a:srgbClr val="FF0000"/>
                </a:solidFill>
              </a:rPr>
              <a:t>0,1 mg</a:t>
            </a:r>
          </a:p>
          <a:p>
            <a:pPr algn="just">
              <a:buNone/>
            </a:pPr>
            <a:endParaRPr lang="es-EC" sz="2400" dirty="0" smtClean="0"/>
          </a:p>
          <a:p>
            <a:pPr algn="just"/>
            <a:r>
              <a:rPr lang="es-EC" sz="2400" dirty="0" smtClean="0"/>
              <a:t>Redondear siempre que sea posible la dosis calculada si el resultado es un número decimal.</a:t>
            </a:r>
            <a:endParaRPr lang="es-EC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/>
        </p:nvGraphicFramePr>
        <p:xfrm>
          <a:off x="251520" y="404664"/>
          <a:ext cx="856895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412703"/>
          </a:xfrm>
        </p:spPr>
        <p:txBody>
          <a:bodyPr/>
          <a:lstStyle/>
          <a:p>
            <a:endParaRPr lang="es-EC" dirty="0" smtClean="0"/>
          </a:p>
          <a:p>
            <a:endParaRPr lang="es-EC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467544" y="521296"/>
          <a:ext cx="8352928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MEDICACION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40695"/>
          </a:xfrm>
        </p:spPr>
        <p:txBody>
          <a:bodyPr/>
          <a:lstStyle/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</p:txBody>
      </p:sp>
      <p:graphicFrame>
        <p:nvGraphicFramePr>
          <p:cNvPr id="5" name="4 Diagrama"/>
          <p:cNvGraphicFramePr/>
          <p:nvPr/>
        </p:nvGraphicFramePr>
        <p:xfrm>
          <a:off x="323528" y="620688"/>
          <a:ext cx="849694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2276872"/>
            <a:ext cx="8229600" cy="2304256"/>
          </a:xfrm>
        </p:spPr>
        <p:txBody>
          <a:bodyPr/>
          <a:lstStyle/>
          <a:p>
            <a:pPr>
              <a:buNone/>
            </a:pPr>
            <a:endParaRPr lang="es-EC" dirty="0" smtClean="0"/>
          </a:p>
          <a:p>
            <a:pPr algn="ctr"/>
            <a:r>
              <a:rPr lang="es-EC" dirty="0" smtClean="0">
                <a:solidFill>
                  <a:srgbClr val="C00000"/>
                </a:solidFill>
              </a:rPr>
              <a:t>LOS MEDICAMENTOS NO SE ABREVIARAN EN NINGUN CASO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CONCLUSION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3429745"/>
          </a:xfrm>
        </p:spPr>
        <p:txBody>
          <a:bodyPr/>
          <a:lstStyle/>
          <a:p>
            <a:pPr>
              <a:buNone/>
            </a:pPr>
            <a:endParaRPr lang="es-EC" dirty="0" smtClean="0"/>
          </a:p>
          <a:p>
            <a:pPr algn="just"/>
            <a:r>
              <a:rPr lang="es-EC" dirty="0" smtClean="0"/>
              <a:t>Hospital General Puyo, PROHIBIDO utilizar Abreviaciones en los registros de salud por el personal que labora en esta Institución.</a:t>
            </a:r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CONCIENCIA !!!!!!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3168352"/>
          </a:xfrm>
        </p:spPr>
        <p:txBody>
          <a:bodyPr/>
          <a:lstStyle/>
          <a:p>
            <a:pPr algn="just"/>
            <a:r>
              <a:rPr lang="es-EC" dirty="0" smtClean="0"/>
              <a:t>Los errores de medicación y sus consecuencias negativas, los acontecimientos adversos por medicamentos, constituyen un grave problema de salud pública, cuya prevención precisa la participación y el esfuerzo de todos.</a:t>
            </a:r>
          </a:p>
          <a:p>
            <a:endParaRPr lang="es-EC" dirty="0"/>
          </a:p>
        </p:txBody>
      </p:sp>
      <p:sp>
        <p:nvSpPr>
          <p:cNvPr id="4" name="3 Flecha derecha">
            <a:hlinkClick r:id="rId2" action="ppaction://hlinkfile"/>
          </p:cNvPr>
          <p:cNvSpPr/>
          <p:nvPr/>
        </p:nvSpPr>
        <p:spPr>
          <a:xfrm rot="10800000">
            <a:off x="7380312" y="260648"/>
            <a:ext cx="1296144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4 Flecha abajo"/>
          <p:cNvSpPr/>
          <p:nvPr/>
        </p:nvSpPr>
        <p:spPr>
          <a:xfrm rot="16200000">
            <a:off x="971600" y="44624"/>
            <a:ext cx="792088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Flecha derecha"/>
          <p:cNvSpPr/>
          <p:nvPr/>
        </p:nvSpPr>
        <p:spPr>
          <a:xfrm rot="16200000">
            <a:off x="4028858" y="1307846"/>
            <a:ext cx="978408" cy="7562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 dirty="0" smtClean="0"/>
          </a:p>
          <a:p>
            <a:endParaRPr lang="es-EC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395536" y="260648"/>
          <a:ext cx="8496944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2" descr="C:\Users\hp\Desktop\fotos timmy\posible espacio de inauguración 29-01-2013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028384" cy="5976664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013921"/>
          </a:xfrm>
        </p:spPr>
        <p:txBody>
          <a:bodyPr/>
          <a:lstStyle/>
          <a:p>
            <a:pPr algn="ctr">
              <a:buNone/>
            </a:pPr>
            <a:r>
              <a:rPr lang="es-EC" dirty="0" smtClean="0"/>
              <a:t>GRACIAS COMPAÑEROS POR SU COMPROMISO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DEFINICIONES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b="1" dirty="0" smtClean="0"/>
              <a:t> Error de medicación: </a:t>
            </a:r>
            <a:r>
              <a:rPr lang="es-EC" dirty="0" smtClean="0"/>
              <a:t>“Cualquier incidente prevenible que pueda causar daño al paciente o dé lugar a una utilización inapropiada de los medicamentos, cuando éstos están bajo el control de los profesionales sanitarios o del paciente o consumidor.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DEFINICIONES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r>
              <a:rPr lang="es-ES" b="1" dirty="0" smtClean="0"/>
              <a:t>QUE ES ABREVIATURA? </a:t>
            </a:r>
            <a:r>
              <a:rPr lang="es-ES" dirty="0" smtClean="0"/>
              <a:t>representación de una palabra con alguna de sus letras, la primera de las cuales ha de ser la inicial</a:t>
            </a:r>
          </a:p>
          <a:p>
            <a:endParaRPr lang="es-ES" dirty="0" smtClean="0"/>
          </a:p>
          <a:p>
            <a:r>
              <a:rPr lang="es-ES" dirty="0" smtClean="0"/>
              <a:t> “Serv. Gastro.” =“Servicio de Gastroenterología”</a:t>
            </a:r>
          </a:p>
          <a:p>
            <a:r>
              <a:rPr lang="es-ES" dirty="0" smtClean="0"/>
              <a:t>“Rev. Esp.” = “Revista Española”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63162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QUE  ES UNA SIGLA ?</a:t>
            </a:r>
            <a:br>
              <a:rPr lang="es-ES" dirty="0" smtClean="0"/>
            </a:b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2684511"/>
          </a:xfrm>
        </p:spPr>
        <p:txBody>
          <a:bodyPr/>
          <a:lstStyle/>
          <a:p>
            <a:r>
              <a:rPr lang="es-ES" dirty="0" smtClean="0"/>
              <a:t>Representación de una palabra o conjunto de palabras mediante la letra inicial de cada una de ellas como, por ejemplo, VIH (virus de inmunodeficiencia humana).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 smtClean="0"/>
              <a:t>Prescripción médica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2900535"/>
          </a:xfrm>
        </p:spPr>
        <p:txBody>
          <a:bodyPr/>
          <a:lstStyle/>
          <a:p>
            <a:r>
              <a:rPr lang="es-ES" dirty="0" smtClean="0"/>
              <a:t>La receta médica es el documento legal por medio del cual los médicos legalmente capacitados prescriben la medicación al paciente para su dispensación por parte del farmacéutico.</a:t>
            </a: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2" descr="C:\Users\hp\Desktop\lecturas-de-recetas-medicas-1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492896"/>
            <a:ext cx="4355976" cy="3384376"/>
          </a:xfrm>
          <a:prstGeom prst="rect">
            <a:avLst/>
          </a:prstGeom>
          <a:noFill/>
        </p:spPr>
      </p:pic>
      <p:pic>
        <p:nvPicPr>
          <p:cNvPr id="224260" name="Picture 4" descr="http://1.bp.blogspot.com/-cDbZkUhAroo/UKdX2HYPJGI/AAAAAAAADgo/MqaFquO750o/s1600/DSCN5005+recetas+Benficencia+1936+Sergio+Outeiri%C3%B1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7496" y="1628800"/>
            <a:ext cx="3852936" cy="3096344"/>
          </a:xfrm>
          <a:prstGeom prst="rect">
            <a:avLst/>
          </a:prstGeom>
          <a:noFill/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Rectángulo"/>
          <p:cNvSpPr/>
          <p:nvPr/>
        </p:nvSpPr>
        <p:spPr>
          <a:xfrm>
            <a:off x="4572000" y="2276872"/>
            <a:ext cx="122413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AC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ACI</Template>
  <TotalTime>18629</TotalTime>
  <Words>892</Words>
  <Application>Microsoft Office PowerPoint</Application>
  <PresentationFormat>Presentación en pantalla (4:3)</PresentationFormat>
  <Paragraphs>100</Paragraphs>
  <Slides>40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2" baseType="lpstr">
      <vt:lpstr>ACI</vt:lpstr>
      <vt:lpstr>Document</vt:lpstr>
      <vt:lpstr>ABREVIACIONES PELIGROSAS</vt:lpstr>
      <vt:lpstr>INTRODUCCION</vt:lpstr>
      <vt:lpstr>Presentación de PowerPoint</vt:lpstr>
      <vt:lpstr>Presentación de PowerPoint</vt:lpstr>
      <vt:lpstr>DEFINICIONES</vt:lpstr>
      <vt:lpstr>DEFINICIONES</vt:lpstr>
      <vt:lpstr> QUE  ES UNA SIGLA ? </vt:lpstr>
      <vt:lpstr>Prescripción médica</vt:lpstr>
      <vt:lpstr>Presentación de PowerPoint</vt:lpstr>
      <vt:lpstr>Presentación de PowerPoint</vt:lpstr>
      <vt:lpstr>POR QUE LOS ERRORES?</vt:lpstr>
      <vt:lpstr>MALA CALIGRAFIA -  USO DEL CORRECTOR??</vt:lpstr>
      <vt:lpstr>MALA COPIA</vt:lpstr>
      <vt:lpstr>Presentación de PowerPoint</vt:lpstr>
      <vt:lpstr>Presentación de PowerPoint</vt:lpstr>
      <vt:lpstr>Presentación de PowerPoint</vt:lpstr>
      <vt:lpstr>OBJETIVO GENERAL </vt:lpstr>
      <vt:lpstr>OBJETIVOS ESPECIFICOS</vt:lpstr>
      <vt:lpstr>FUNDAMENTO</vt:lpstr>
      <vt:lpstr>Presentación de PowerPoint</vt:lpstr>
      <vt:lpstr>ALCANCE </vt:lpstr>
      <vt:lpstr>NORMA</vt:lpstr>
      <vt:lpstr>FINALIDAD</vt:lpstr>
      <vt:lpstr>Presentación de PowerPoint</vt:lpstr>
      <vt:lpstr>RESPONSABLES DE LA EJECUCIÓN </vt:lpstr>
      <vt:lpstr>SUPERVISION</vt:lpstr>
      <vt:lpstr>Presentación de PowerPoint</vt:lpstr>
      <vt:lpstr>Presentación de PowerPoint</vt:lpstr>
      <vt:lpstr>LISTADO DE ABREVIATURAS Y SIMBOLOS PELIGROSOS</vt:lpstr>
      <vt:lpstr>    </vt:lpstr>
      <vt:lpstr>Presentación de PowerPoint</vt:lpstr>
      <vt:lpstr>Presentación de PowerPoint</vt:lpstr>
      <vt:lpstr>PREVENCION DE ERRORES</vt:lpstr>
      <vt:lpstr>Presentación de PowerPoint</vt:lpstr>
      <vt:lpstr>Presentación de PowerPoint</vt:lpstr>
      <vt:lpstr>MEDICACION</vt:lpstr>
      <vt:lpstr>Presentación de PowerPoint</vt:lpstr>
      <vt:lpstr>CONCLUSION</vt:lpstr>
      <vt:lpstr>CONCIENCIA !!!!!!</vt:lpstr>
      <vt:lpstr>Presentación de PowerPoint</vt:lpstr>
    </vt:vector>
  </TitlesOfParts>
  <Company>Accreditation Canada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Enhancing Quality Health Service: Patient Safety and ROPs Day 2</dc:title>
  <dc:creator>Teague Lamarche</dc:creator>
  <cp:lastModifiedBy>Epidemiologia Calidad</cp:lastModifiedBy>
  <cp:revision>305</cp:revision>
  <cp:lastPrinted>2013-09-20T14:13:56Z</cp:lastPrinted>
  <dcterms:created xsi:type="dcterms:W3CDTF">2013-03-15T17:51:15Z</dcterms:created>
  <dcterms:modified xsi:type="dcterms:W3CDTF">2015-08-03T20:22:24Z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fcbd3594-6dfb-4fce-8e99-6eee03a755bc</vt:lpwstr>
  </property>
  <property fmtid="{D5CDD505-2E9C-101B-9397-08002B2CF9AE}" pid="3" name="ContentTypeId">
    <vt:lpwstr>0x01010056343753479232448B34A7B6199D2566</vt:lpwstr>
  </property>
  <property fmtid="{D5CDD505-2E9C-101B-9397-08002B2CF9AE}" pid="4" name="Partner">
    <vt:lpwstr>International</vt:lpwstr>
  </property>
  <property fmtid="{D5CDD505-2E9C-101B-9397-08002B2CF9AE}" pid="5" name="Session Type">
    <vt:lpwstr>Workshop</vt:lpwstr>
  </property>
  <property fmtid="{D5CDD505-2E9C-101B-9397-08002B2CF9AE}" pid="6" name="Language">
    <vt:lpwstr>English</vt:lpwstr>
  </property>
  <property fmtid="{D5CDD505-2E9C-101B-9397-08002B2CF9AE}" pid="7" name="_DCDateModified">
    <vt:lpwstr>2013-03-15T15:29:00Z</vt:lpwstr>
  </property>
  <property fmtid="{D5CDD505-2E9C-101B-9397-08002B2CF9AE}" pid="8" name="_DCDateCreated">
    <vt:lpwstr>2013-03-01T01:00:00Z</vt:lpwstr>
  </property>
  <property fmtid="{D5CDD505-2E9C-101B-9397-08002B2CF9AE}" pid="9" name="_dlc_DocId">
    <vt:lpwstr>ACCID-313-92</vt:lpwstr>
  </property>
  <property fmtid="{D5CDD505-2E9C-101B-9397-08002B2CF9AE}" pid="10" name="Document Type">
    <vt:lpwstr>Presentation</vt:lpwstr>
  </property>
  <property fmtid="{D5CDD505-2E9C-101B-9397-08002B2CF9AE}" pid="11" name="_dlc_DocIdUrl">
    <vt:lpwstr>http://webdoc01/sites/intranet/Teams/LandDTeam/_layouts/DocIdRedir.aspx?ID=ACCID-313-92, ACCID-313-92</vt:lpwstr>
  </property>
  <property fmtid="{D5CDD505-2E9C-101B-9397-08002B2CF9AE}" pid="12" name="TaxCatchAll">
    <vt:lpwstr/>
  </property>
  <property fmtid="{D5CDD505-2E9C-101B-9397-08002B2CF9AE}" pid="13" name="Session Title">
    <vt:lpwstr>Patient Safety</vt:lpwstr>
  </property>
  <property fmtid="{D5CDD505-2E9C-101B-9397-08002B2CF9AE}" pid="14" name="TermsTaxHTField0">
    <vt:lpwstr/>
  </property>
  <property fmtid="{D5CDD505-2E9C-101B-9397-08002B2CF9AE}" pid="15" name="Author(s)">
    <vt:lpwstr>187;#Teague Lamarche</vt:lpwstr>
  </property>
  <property fmtid="{D5CDD505-2E9C-101B-9397-08002B2CF9AE}" pid="16" name="Archieved">
    <vt:lpwstr>0</vt:lpwstr>
  </property>
</Properties>
</file>