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3"/>
  </p:notesMasterIdLst>
  <p:handoutMasterIdLst>
    <p:handoutMasterId r:id="rId44"/>
  </p:handoutMasterIdLst>
  <p:sldIdLst>
    <p:sldId id="330" r:id="rId2"/>
    <p:sldId id="492" r:id="rId3"/>
    <p:sldId id="482" r:id="rId4"/>
    <p:sldId id="457" r:id="rId5"/>
    <p:sldId id="458" r:id="rId6"/>
    <p:sldId id="459" r:id="rId7"/>
    <p:sldId id="460" r:id="rId8"/>
    <p:sldId id="461" r:id="rId9"/>
    <p:sldId id="462" r:id="rId10"/>
    <p:sldId id="464" r:id="rId11"/>
    <p:sldId id="483" r:id="rId12"/>
    <p:sldId id="484" r:id="rId13"/>
    <p:sldId id="493" r:id="rId14"/>
    <p:sldId id="465" r:id="rId15"/>
    <p:sldId id="466" r:id="rId16"/>
    <p:sldId id="467" r:id="rId17"/>
    <p:sldId id="469" r:id="rId18"/>
    <p:sldId id="470" r:id="rId19"/>
    <p:sldId id="471" r:id="rId20"/>
    <p:sldId id="486" r:id="rId21"/>
    <p:sldId id="472" r:id="rId22"/>
    <p:sldId id="488" r:id="rId23"/>
    <p:sldId id="489" r:id="rId24"/>
    <p:sldId id="473" r:id="rId25"/>
    <p:sldId id="474" r:id="rId26"/>
    <p:sldId id="476" r:id="rId27"/>
    <p:sldId id="477" r:id="rId28"/>
    <p:sldId id="478" r:id="rId29"/>
    <p:sldId id="479" r:id="rId30"/>
    <p:sldId id="480" r:id="rId31"/>
    <p:sldId id="495" r:id="rId32"/>
    <p:sldId id="496" r:id="rId33"/>
    <p:sldId id="500" r:id="rId34"/>
    <p:sldId id="499" r:id="rId35"/>
    <p:sldId id="498" r:id="rId36"/>
    <p:sldId id="497" r:id="rId37"/>
    <p:sldId id="501" r:id="rId38"/>
    <p:sldId id="503" r:id="rId39"/>
    <p:sldId id="504" r:id="rId40"/>
    <p:sldId id="505" r:id="rId41"/>
    <p:sldId id="506" r:id="rId42"/>
  </p:sldIdLst>
  <p:sldSz cx="9144000" cy="6858000" type="screen4x3"/>
  <p:notesSz cx="7010400" cy="9296400"/>
  <p:custDataLst>
    <p:tags r:id="rId4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90033"/>
    <a:srgbClr val="A52342"/>
    <a:srgbClr val="A72342"/>
    <a:srgbClr val="376B85"/>
    <a:srgbClr val="2E596E"/>
    <a:srgbClr val="5B82A3"/>
    <a:srgbClr val="527DAC"/>
    <a:srgbClr val="4672A8"/>
    <a:srgbClr val="3F6797"/>
    <a:srgbClr val="CFA9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20" autoAdjust="0"/>
    <p:restoredTop sz="95501" autoAdjust="0"/>
  </p:normalViewPr>
  <p:slideViewPr>
    <p:cSldViewPr>
      <p:cViewPr>
        <p:scale>
          <a:sx n="81" d="100"/>
          <a:sy n="81" d="100"/>
        </p:scale>
        <p:origin x="-1206" y="-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820" y="-96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45DBE76-7F85-418B-B18F-F0A83AAD61C0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B4EC825B-95DB-4C9C-AE95-4617BBE432E4}">
      <dgm:prSet phldrT="[Texto]"/>
      <dgm:spPr/>
      <dgm:t>
        <a:bodyPr/>
        <a:lstStyle/>
        <a:p>
          <a:r>
            <a:rPr lang="es-EC" dirty="0" smtClean="0"/>
            <a:t>Solicitud internación</a:t>
          </a:r>
          <a:endParaRPr lang="es-EC" dirty="0"/>
        </a:p>
      </dgm:t>
    </dgm:pt>
    <dgm:pt modelId="{1E761D8C-8969-4D38-8E2A-C96F7EDBD30F}" type="parTrans" cxnId="{FA05FDB2-FA0E-4D47-A2D4-6C4321CC9703}">
      <dgm:prSet/>
      <dgm:spPr/>
      <dgm:t>
        <a:bodyPr/>
        <a:lstStyle/>
        <a:p>
          <a:endParaRPr lang="es-EC"/>
        </a:p>
      </dgm:t>
    </dgm:pt>
    <dgm:pt modelId="{331E9F16-FC28-4F25-8F96-9D51FC181D13}" type="sibTrans" cxnId="{FA05FDB2-FA0E-4D47-A2D4-6C4321CC9703}">
      <dgm:prSet/>
      <dgm:spPr/>
      <dgm:t>
        <a:bodyPr/>
        <a:lstStyle/>
        <a:p>
          <a:endParaRPr lang="es-EC"/>
        </a:p>
      </dgm:t>
    </dgm:pt>
    <dgm:pt modelId="{48F2DE53-DC25-420C-B31B-350D8643EA7E}">
      <dgm:prSet phldrT="[Texto]"/>
      <dgm:spPr/>
      <dgm:t>
        <a:bodyPr/>
        <a:lstStyle/>
        <a:p>
          <a:r>
            <a:rPr lang="es-EC" dirty="0" smtClean="0"/>
            <a:t>Base datos</a:t>
          </a:r>
          <a:endParaRPr lang="es-EC" dirty="0"/>
        </a:p>
      </dgm:t>
    </dgm:pt>
    <dgm:pt modelId="{F760AF61-5632-4B55-AAFB-CBDF0F1C163B}" type="parTrans" cxnId="{5DABE449-C9DE-48C6-8A26-79522FA1EE23}">
      <dgm:prSet/>
      <dgm:spPr/>
      <dgm:t>
        <a:bodyPr/>
        <a:lstStyle/>
        <a:p>
          <a:endParaRPr lang="es-EC"/>
        </a:p>
      </dgm:t>
    </dgm:pt>
    <dgm:pt modelId="{C5CFB90A-2729-4882-AEB4-920419EAB619}" type="sibTrans" cxnId="{5DABE449-C9DE-48C6-8A26-79522FA1EE23}">
      <dgm:prSet/>
      <dgm:spPr/>
      <dgm:t>
        <a:bodyPr/>
        <a:lstStyle/>
        <a:p>
          <a:endParaRPr lang="es-EC"/>
        </a:p>
      </dgm:t>
    </dgm:pt>
    <dgm:pt modelId="{E6029A02-6806-4821-8008-618F6078548E}">
      <dgm:prSet phldrT="[Texto]"/>
      <dgm:spPr/>
      <dgm:t>
        <a:bodyPr/>
        <a:lstStyle/>
        <a:p>
          <a:r>
            <a:rPr lang="es-EC" dirty="0" smtClean="0"/>
            <a:t>Impresión manilla</a:t>
          </a:r>
          <a:endParaRPr lang="es-EC" dirty="0"/>
        </a:p>
      </dgm:t>
    </dgm:pt>
    <dgm:pt modelId="{51DD5A85-C616-437A-92EE-4A79130A54F2}" type="parTrans" cxnId="{1CF2612B-2ED5-4BEF-ABA7-0CCEAA00A022}">
      <dgm:prSet/>
      <dgm:spPr/>
      <dgm:t>
        <a:bodyPr/>
        <a:lstStyle/>
        <a:p>
          <a:endParaRPr lang="es-EC"/>
        </a:p>
      </dgm:t>
    </dgm:pt>
    <dgm:pt modelId="{34426A4A-5036-42B8-BE55-8E5BC07C0A30}" type="sibTrans" cxnId="{1CF2612B-2ED5-4BEF-ABA7-0CCEAA00A022}">
      <dgm:prSet/>
      <dgm:spPr/>
      <dgm:t>
        <a:bodyPr/>
        <a:lstStyle/>
        <a:p>
          <a:endParaRPr lang="es-EC"/>
        </a:p>
      </dgm:t>
    </dgm:pt>
    <dgm:pt modelId="{F59C1309-B868-4662-BCD4-2886E51621D4}">
      <dgm:prSet phldrT="[Texto]"/>
      <dgm:spPr/>
      <dgm:t>
        <a:bodyPr/>
        <a:lstStyle/>
        <a:p>
          <a:r>
            <a:rPr lang="es-EC" dirty="0" smtClean="0"/>
            <a:t>Entrega </a:t>
          </a:r>
          <a:r>
            <a:rPr lang="es-EC" dirty="0" err="1" smtClean="0"/>
            <a:t>HCl</a:t>
          </a:r>
          <a:r>
            <a:rPr lang="es-EC" dirty="0" smtClean="0"/>
            <a:t> a la enfermera</a:t>
          </a:r>
          <a:endParaRPr lang="es-EC" dirty="0"/>
        </a:p>
      </dgm:t>
    </dgm:pt>
    <dgm:pt modelId="{DB34D742-731A-4F93-8DF1-754A16F01B0B}" type="parTrans" cxnId="{6BA625AA-AEAF-44EE-94C0-37342FED4F8C}">
      <dgm:prSet/>
      <dgm:spPr/>
      <dgm:t>
        <a:bodyPr/>
        <a:lstStyle/>
        <a:p>
          <a:endParaRPr lang="es-EC"/>
        </a:p>
      </dgm:t>
    </dgm:pt>
    <dgm:pt modelId="{1EB3D23D-32EE-4237-B43C-92B9EFD2CCF5}" type="sibTrans" cxnId="{6BA625AA-AEAF-44EE-94C0-37342FED4F8C}">
      <dgm:prSet/>
      <dgm:spPr/>
      <dgm:t>
        <a:bodyPr/>
        <a:lstStyle/>
        <a:p>
          <a:endParaRPr lang="es-EC"/>
        </a:p>
      </dgm:t>
    </dgm:pt>
    <dgm:pt modelId="{C534729C-C796-4DD6-8164-222516366277}">
      <dgm:prSet phldrT="[Texto]"/>
      <dgm:spPr/>
      <dgm:t>
        <a:bodyPr/>
        <a:lstStyle/>
        <a:p>
          <a:r>
            <a:rPr lang="es-EC" dirty="0" smtClean="0"/>
            <a:t>Colocación manilla</a:t>
          </a:r>
          <a:endParaRPr lang="es-EC" dirty="0"/>
        </a:p>
      </dgm:t>
    </dgm:pt>
    <dgm:pt modelId="{C679BF95-7102-47C0-A2D4-881456FDC892}" type="parTrans" cxnId="{2E3E3919-E616-4654-801F-BA097108EBB6}">
      <dgm:prSet/>
      <dgm:spPr/>
      <dgm:t>
        <a:bodyPr/>
        <a:lstStyle/>
        <a:p>
          <a:endParaRPr lang="es-EC"/>
        </a:p>
      </dgm:t>
    </dgm:pt>
    <dgm:pt modelId="{8BBBC9C5-8970-478F-86EB-8EEA432423C1}" type="sibTrans" cxnId="{2E3E3919-E616-4654-801F-BA097108EBB6}">
      <dgm:prSet/>
      <dgm:spPr/>
      <dgm:t>
        <a:bodyPr/>
        <a:lstStyle/>
        <a:p>
          <a:endParaRPr lang="es-EC"/>
        </a:p>
      </dgm:t>
    </dgm:pt>
    <dgm:pt modelId="{FA87825A-266F-4B41-8418-8E7E205C1FB5}" type="pres">
      <dgm:prSet presAssocID="{545DBE76-7F85-418B-B18F-F0A83AAD61C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428AB3C2-671F-46B6-8C16-FC29C30D7726}" type="pres">
      <dgm:prSet presAssocID="{B4EC825B-95DB-4C9C-AE95-4617BBE432E4}" presName="composite" presStyleCnt="0"/>
      <dgm:spPr/>
    </dgm:pt>
    <dgm:pt modelId="{55B26144-16A3-4853-8326-378750C5B8C4}" type="pres">
      <dgm:prSet presAssocID="{B4EC825B-95DB-4C9C-AE95-4617BBE432E4}" presName="rect1" presStyleLbl="bgImgPlace1" presStyleIdx="0" presStyleCnt="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73D51487-1798-45AF-B3A2-7D2AD8097657}" type="pres">
      <dgm:prSet presAssocID="{B4EC825B-95DB-4C9C-AE95-4617BBE432E4}" presName="wedgeRectCallout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413F701-70C1-440E-9E21-4E38BE8BB826}" type="pres">
      <dgm:prSet presAssocID="{331E9F16-FC28-4F25-8F96-9D51FC181D13}" presName="sibTrans" presStyleCnt="0"/>
      <dgm:spPr/>
    </dgm:pt>
    <dgm:pt modelId="{0F8E3C4B-25FC-41F8-8086-98B9FB51D757}" type="pres">
      <dgm:prSet presAssocID="{48F2DE53-DC25-420C-B31B-350D8643EA7E}" presName="composite" presStyleCnt="0"/>
      <dgm:spPr/>
    </dgm:pt>
    <dgm:pt modelId="{5C23FBED-9C08-4447-AB10-F92086E3EC71}" type="pres">
      <dgm:prSet presAssocID="{48F2DE53-DC25-420C-B31B-350D8643EA7E}" presName="rect1" presStyleLbl="bgImgPlace1" presStyleIdx="1" presStyleCnt="5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DCEFCEEE-0B3F-4ED4-A7BA-53ED6EAD7B07}" type="pres">
      <dgm:prSet presAssocID="{48F2DE53-DC25-420C-B31B-350D8643EA7E}" presName="wedgeRectCallout1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EAE930F0-57E3-40E0-912F-E9B65E2D5B8B}" type="pres">
      <dgm:prSet presAssocID="{C5CFB90A-2729-4882-AEB4-920419EAB619}" presName="sibTrans" presStyleCnt="0"/>
      <dgm:spPr/>
    </dgm:pt>
    <dgm:pt modelId="{B0DC1222-7B1D-4A53-85C1-A386D470DBB9}" type="pres">
      <dgm:prSet presAssocID="{E6029A02-6806-4821-8008-618F6078548E}" presName="composite" presStyleCnt="0"/>
      <dgm:spPr/>
    </dgm:pt>
    <dgm:pt modelId="{31BA00EE-CE6B-4563-B36C-2D3DDCD727E2}" type="pres">
      <dgm:prSet presAssocID="{E6029A02-6806-4821-8008-618F6078548E}" presName="rect1" presStyleLbl="bgImgPlace1" presStyleIdx="2" presStyleCnt="5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810C8EF4-F857-4D49-9466-FE15F55D8716}" type="pres">
      <dgm:prSet presAssocID="{E6029A02-6806-4821-8008-618F6078548E}" presName="wedgeRectCallout1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130CAEA-B544-4592-AA28-0D0D55659469}" type="pres">
      <dgm:prSet presAssocID="{34426A4A-5036-42B8-BE55-8E5BC07C0A30}" presName="sibTrans" presStyleCnt="0"/>
      <dgm:spPr/>
    </dgm:pt>
    <dgm:pt modelId="{D43E02D4-4227-4299-BA90-EA1CBC902DA6}" type="pres">
      <dgm:prSet presAssocID="{C534729C-C796-4DD6-8164-222516366277}" presName="composite" presStyleCnt="0"/>
      <dgm:spPr/>
    </dgm:pt>
    <dgm:pt modelId="{EE29535E-971C-4EA9-AA50-9C41BE5A462A}" type="pres">
      <dgm:prSet presAssocID="{C534729C-C796-4DD6-8164-222516366277}" presName="rect1" presStyleLbl="bgImgPlace1" presStyleIdx="3" presStyleCnt="5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7102E692-B4F1-4C9E-A6B9-CF86A1B961D6}" type="pres">
      <dgm:prSet presAssocID="{C534729C-C796-4DD6-8164-222516366277}" presName="wedgeRectCallout1" presStyleLbl="node1" presStyleIdx="3" presStyleCnt="5" custLinFactNeighborX="1687" custLinFactNeighborY="8496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43596CC-1A1A-4641-9690-28ECF1244C5C}" type="pres">
      <dgm:prSet presAssocID="{8BBBC9C5-8970-478F-86EB-8EEA432423C1}" presName="sibTrans" presStyleCnt="0"/>
      <dgm:spPr/>
    </dgm:pt>
    <dgm:pt modelId="{93B95D2E-9E8B-4C39-B595-6C119790717A}" type="pres">
      <dgm:prSet presAssocID="{F59C1309-B868-4662-BCD4-2886E51621D4}" presName="composite" presStyleCnt="0"/>
      <dgm:spPr/>
    </dgm:pt>
    <dgm:pt modelId="{4D0595F3-37E0-4500-B8F3-90153D13465A}" type="pres">
      <dgm:prSet presAssocID="{F59C1309-B868-4662-BCD4-2886E51621D4}" presName="rect1" presStyleLbl="bgImgPlace1" presStyleIdx="4" presStyleCnt="5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</dgm:pt>
    <dgm:pt modelId="{5E1ABA69-DE9F-4873-B93E-C8C078C939B6}" type="pres">
      <dgm:prSet presAssocID="{F59C1309-B868-4662-BCD4-2886E51621D4}" presName="wedgeRectCallout1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2E3E3919-E616-4654-801F-BA097108EBB6}" srcId="{545DBE76-7F85-418B-B18F-F0A83AAD61C0}" destId="{C534729C-C796-4DD6-8164-222516366277}" srcOrd="3" destOrd="0" parTransId="{C679BF95-7102-47C0-A2D4-881456FDC892}" sibTransId="{8BBBC9C5-8970-478F-86EB-8EEA432423C1}"/>
    <dgm:cxn modelId="{FA05FDB2-FA0E-4D47-A2D4-6C4321CC9703}" srcId="{545DBE76-7F85-418B-B18F-F0A83AAD61C0}" destId="{B4EC825B-95DB-4C9C-AE95-4617BBE432E4}" srcOrd="0" destOrd="0" parTransId="{1E761D8C-8969-4D38-8E2A-C96F7EDBD30F}" sibTransId="{331E9F16-FC28-4F25-8F96-9D51FC181D13}"/>
    <dgm:cxn modelId="{84DCA6B4-48E6-40B7-97BA-9511DCA1242E}" type="presOf" srcId="{545DBE76-7F85-418B-B18F-F0A83AAD61C0}" destId="{FA87825A-266F-4B41-8418-8E7E205C1FB5}" srcOrd="0" destOrd="0" presId="urn:microsoft.com/office/officeart/2008/layout/BendingPictureCaptionList"/>
    <dgm:cxn modelId="{AFBC68E3-AE1A-432D-8699-AA7FAF540A71}" type="presOf" srcId="{F59C1309-B868-4662-BCD4-2886E51621D4}" destId="{5E1ABA69-DE9F-4873-B93E-C8C078C939B6}" srcOrd="0" destOrd="0" presId="urn:microsoft.com/office/officeart/2008/layout/BendingPictureCaptionList"/>
    <dgm:cxn modelId="{12D87D97-3402-4AE6-A8EA-B0212B532271}" type="presOf" srcId="{C534729C-C796-4DD6-8164-222516366277}" destId="{7102E692-B4F1-4C9E-A6B9-CF86A1B961D6}" srcOrd="0" destOrd="0" presId="urn:microsoft.com/office/officeart/2008/layout/BendingPictureCaptionList"/>
    <dgm:cxn modelId="{9CC64FCE-ADA3-458A-9B64-4B03B2F55F8D}" type="presOf" srcId="{B4EC825B-95DB-4C9C-AE95-4617BBE432E4}" destId="{73D51487-1798-45AF-B3A2-7D2AD8097657}" srcOrd="0" destOrd="0" presId="urn:microsoft.com/office/officeart/2008/layout/BendingPictureCaptionList"/>
    <dgm:cxn modelId="{5DABE449-C9DE-48C6-8A26-79522FA1EE23}" srcId="{545DBE76-7F85-418B-B18F-F0A83AAD61C0}" destId="{48F2DE53-DC25-420C-B31B-350D8643EA7E}" srcOrd="1" destOrd="0" parTransId="{F760AF61-5632-4B55-AAFB-CBDF0F1C163B}" sibTransId="{C5CFB90A-2729-4882-AEB4-920419EAB619}"/>
    <dgm:cxn modelId="{6BA625AA-AEAF-44EE-94C0-37342FED4F8C}" srcId="{545DBE76-7F85-418B-B18F-F0A83AAD61C0}" destId="{F59C1309-B868-4662-BCD4-2886E51621D4}" srcOrd="4" destOrd="0" parTransId="{DB34D742-731A-4F93-8DF1-754A16F01B0B}" sibTransId="{1EB3D23D-32EE-4237-B43C-92B9EFD2CCF5}"/>
    <dgm:cxn modelId="{1CF2612B-2ED5-4BEF-ABA7-0CCEAA00A022}" srcId="{545DBE76-7F85-418B-B18F-F0A83AAD61C0}" destId="{E6029A02-6806-4821-8008-618F6078548E}" srcOrd="2" destOrd="0" parTransId="{51DD5A85-C616-437A-92EE-4A79130A54F2}" sibTransId="{34426A4A-5036-42B8-BE55-8E5BC07C0A30}"/>
    <dgm:cxn modelId="{6B658B4E-472F-48CF-B631-20A129D0716E}" type="presOf" srcId="{E6029A02-6806-4821-8008-618F6078548E}" destId="{810C8EF4-F857-4D49-9466-FE15F55D8716}" srcOrd="0" destOrd="0" presId="urn:microsoft.com/office/officeart/2008/layout/BendingPictureCaptionList"/>
    <dgm:cxn modelId="{B8157D03-6F0F-49E4-844A-434D8AADA836}" type="presOf" srcId="{48F2DE53-DC25-420C-B31B-350D8643EA7E}" destId="{DCEFCEEE-0B3F-4ED4-A7BA-53ED6EAD7B07}" srcOrd="0" destOrd="0" presId="urn:microsoft.com/office/officeart/2008/layout/BendingPictureCaptionList"/>
    <dgm:cxn modelId="{C24F0964-C854-4783-BFD4-366D308B18CB}" type="presParOf" srcId="{FA87825A-266F-4B41-8418-8E7E205C1FB5}" destId="{428AB3C2-671F-46B6-8C16-FC29C30D7726}" srcOrd="0" destOrd="0" presId="urn:microsoft.com/office/officeart/2008/layout/BendingPictureCaptionList"/>
    <dgm:cxn modelId="{35026D66-5D5B-492A-A82D-86980B45ED22}" type="presParOf" srcId="{428AB3C2-671F-46B6-8C16-FC29C30D7726}" destId="{55B26144-16A3-4853-8326-378750C5B8C4}" srcOrd="0" destOrd="0" presId="urn:microsoft.com/office/officeart/2008/layout/BendingPictureCaptionList"/>
    <dgm:cxn modelId="{D6CEF49A-9A24-4DD2-AE40-9EB17AEC8FF5}" type="presParOf" srcId="{428AB3C2-671F-46B6-8C16-FC29C30D7726}" destId="{73D51487-1798-45AF-B3A2-7D2AD8097657}" srcOrd="1" destOrd="0" presId="urn:microsoft.com/office/officeart/2008/layout/BendingPictureCaptionList"/>
    <dgm:cxn modelId="{5D3A6984-906E-413A-97E3-CB5D9EB78CC4}" type="presParOf" srcId="{FA87825A-266F-4B41-8418-8E7E205C1FB5}" destId="{2413F701-70C1-440E-9E21-4E38BE8BB826}" srcOrd="1" destOrd="0" presId="urn:microsoft.com/office/officeart/2008/layout/BendingPictureCaptionList"/>
    <dgm:cxn modelId="{FDFD2243-00C1-4F16-8659-1E84F1EE2B49}" type="presParOf" srcId="{FA87825A-266F-4B41-8418-8E7E205C1FB5}" destId="{0F8E3C4B-25FC-41F8-8086-98B9FB51D757}" srcOrd="2" destOrd="0" presId="urn:microsoft.com/office/officeart/2008/layout/BendingPictureCaptionList"/>
    <dgm:cxn modelId="{3072AE26-D5AA-4C37-975B-05ADE87610CA}" type="presParOf" srcId="{0F8E3C4B-25FC-41F8-8086-98B9FB51D757}" destId="{5C23FBED-9C08-4447-AB10-F92086E3EC71}" srcOrd="0" destOrd="0" presId="urn:microsoft.com/office/officeart/2008/layout/BendingPictureCaptionList"/>
    <dgm:cxn modelId="{F58DD65E-366C-48BF-9AC9-24D3E4E5E119}" type="presParOf" srcId="{0F8E3C4B-25FC-41F8-8086-98B9FB51D757}" destId="{DCEFCEEE-0B3F-4ED4-A7BA-53ED6EAD7B07}" srcOrd="1" destOrd="0" presId="urn:microsoft.com/office/officeart/2008/layout/BendingPictureCaptionList"/>
    <dgm:cxn modelId="{3B631847-FA16-41FB-8867-96BAC93EC967}" type="presParOf" srcId="{FA87825A-266F-4B41-8418-8E7E205C1FB5}" destId="{EAE930F0-57E3-40E0-912F-E9B65E2D5B8B}" srcOrd="3" destOrd="0" presId="urn:microsoft.com/office/officeart/2008/layout/BendingPictureCaptionList"/>
    <dgm:cxn modelId="{D4821C04-BABE-4E22-8EFC-0BD442F1313E}" type="presParOf" srcId="{FA87825A-266F-4B41-8418-8E7E205C1FB5}" destId="{B0DC1222-7B1D-4A53-85C1-A386D470DBB9}" srcOrd="4" destOrd="0" presId="urn:microsoft.com/office/officeart/2008/layout/BendingPictureCaptionList"/>
    <dgm:cxn modelId="{3276D4ED-645F-42B2-88E1-AC8C2DDE9819}" type="presParOf" srcId="{B0DC1222-7B1D-4A53-85C1-A386D470DBB9}" destId="{31BA00EE-CE6B-4563-B36C-2D3DDCD727E2}" srcOrd="0" destOrd="0" presId="urn:microsoft.com/office/officeart/2008/layout/BendingPictureCaptionList"/>
    <dgm:cxn modelId="{DD7E7BB1-1EE8-4E82-8E19-9E6B0986121F}" type="presParOf" srcId="{B0DC1222-7B1D-4A53-85C1-A386D470DBB9}" destId="{810C8EF4-F857-4D49-9466-FE15F55D8716}" srcOrd="1" destOrd="0" presId="urn:microsoft.com/office/officeart/2008/layout/BendingPictureCaptionList"/>
    <dgm:cxn modelId="{A6F453BB-96A1-49D3-83CA-AB9C15A6E811}" type="presParOf" srcId="{FA87825A-266F-4B41-8418-8E7E205C1FB5}" destId="{C130CAEA-B544-4592-AA28-0D0D55659469}" srcOrd="5" destOrd="0" presId="urn:microsoft.com/office/officeart/2008/layout/BendingPictureCaptionList"/>
    <dgm:cxn modelId="{D98F8142-31C2-4E12-8A0D-915A1261AD64}" type="presParOf" srcId="{FA87825A-266F-4B41-8418-8E7E205C1FB5}" destId="{D43E02D4-4227-4299-BA90-EA1CBC902DA6}" srcOrd="6" destOrd="0" presId="urn:microsoft.com/office/officeart/2008/layout/BendingPictureCaptionList"/>
    <dgm:cxn modelId="{15EE10DE-314C-4DC8-A74C-04F66E980436}" type="presParOf" srcId="{D43E02D4-4227-4299-BA90-EA1CBC902DA6}" destId="{EE29535E-971C-4EA9-AA50-9C41BE5A462A}" srcOrd="0" destOrd="0" presId="urn:microsoft.com/office/officeart/2008/layout/BendingPictureCaptionList"/>
    <dgm:cxn modelId="{77B3DC13-9D24-43D0-9658-D17D0C72D140}" type="presParOf" srcId="{D43E02D4-4227-4299-BA90-EA1CBC902DA6}" destId="{7102E692-B4F1-4C9E-A6B9-CF86A1B961D6}" srcOrd="1" destOrd="0" presId="urn:microsoft.com/office/officeart/2008/layout/BendingPictureCaptionList"/>
    <dgm:cxn modelId="{82669120-6ED2-4460-A4AA-FA4F215EAC2C}" type="presParOf" srcId="{FA87825A-266F-4B41-8418-8E7E205C1FB5}" destId="{143596CC-1A1A-4641-9690-28ECF1244C5C}" srcOrd="7" destOrd="0" presId="urn:microsoft.com/office/officeart/2008/layout/BendingPictureCaptionList"/>
    <dgm:cxn modelId="{E88A64B1-03DF-44C3-8ECB-A65235A7E8C0}" type="presParOf" srcId="{FA87825A-266F-4B41-8418-8E7E205C1FB5}" destId="{93B95D2E-9E8B-4C39-B595-6C119790717A}" srcOrd="8" destOrd="0" presId="urn:microsoft.com/office/officeart/2008/layout/BendingPictureCaptionList"/>
    <dgm:cxn modelId="{F2A1F9AE-6B3A-4C60-98A9-63ACA63204A6}" type="presParOf" srcId="{93B95D2E-9E8B-4C39-B595-6C119790717A}" destId="{4D0595F3-37E0-4500-B8F3-90153D13465A}" srcOrd="0" destOrd="0" presId="urn:microsoft.com/office/officeart/2008/layout/BendingPictureCaptionList"/>
    <dgm:cxn modelId="{2B354AF5-471C-4416-82E7-40160CBFBB95}" type="presParOf" srcId="{93B95D2E-9E8B-4C39-B595-6C119790717A}" destId="{5E1ABA69-DE9F-4873-B93E-C8C078C939B6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2E7965C-C8EF-44CA-A3F2-06FA1FA6F6F1}" type="datetimeFigureOut">
              <a:rPr lang="en-CA"/>
              <a:pPr>
                <a:defRPr/>
              </a:pPr>
              <a:t>03/08/2015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8AB39E0-E9BF-4D38-82FF-F46B1E2321A8}" type="slidenum">
              <a:rPr lang="en-CA"/>
              <a:pPr>
                <a:defRPr/>
              </a:pPr>
              <a:t>‹Nº›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814856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67DC10C-D938-4207-BDA1-49C51C4A7B90}" type="datetimeFigureOut">
              <a:rPr lang="en-CA"/>
              <a:pPr>
                <a:defRPr/>
              </a:pPr>
              <a:t>03/08/2015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68350" y="687388"/>
            <a:ext cx="3457575" cy="2592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CA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3424238"/>
            <a:ext cx="5607050" cy="517525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CA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D91FC68-4616-4895-B2A3-9FE5D931BD6F}" type="slidenum">
              <a:rPr lang="en-CA"/>
              <a:pPr>
                <a:defRPr/>
              </a:pPr>
              <a:t>‹Nº›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804369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i="1" smtClean="0"/>
              <a:t>Note: Slide 51 includes a Role Play scenario that you will need to prepare in advance – maybe during lunch? You will need to recruit 4 participants. They can just stand in line and read their assigned dialogue. </a:t>
            </a:r>
            <a:endParaRPr lang="en-CA" i="1" smtClean="0"/>
          </a:p>
        </p:txBody>
      </p:sp>
      <p:sp>
        <p:nvSpPr>
          <p:cNvPr id="38914" name="Slide Image 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2518117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" t="11205" r="-40" b="-11205"/>
          <a:stretch>
            <a:fillRect/>
          </a:stretch>
        </p:blipFill>
        <p:spPr bwMode="auto">
          <a:xfrm>
            <a:off x="-50800" y="-30163"/>
            <a:ext cx="9194800" cy="612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Object 1"/>
          <p:cNvGraphicFramePr>
            <a:graphicFrameLocks noChangeAspect="1"/>
          </p:cNvGraphicFramePr>
          <p:nvPr/>
        </p:nvGraphicFramePr>
        <p:xfrm>
          <a:off x="-76200" y="3143250"/>
          <a:ext cx="9220200" cy="3714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254" name="Document" r:id="rId4" imgW="10102089" imgH="4579741" progId="">
                  <p:embed/>
                </p:oleObj>
              </mc:Choice>
              <mc:Fallback>
                <p:oleObj name="Document" r:id="rId4" imgW="10102089" imgH="457974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76200" y="3143250"/>
                        <a:ext cx="9220200" cy="3714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Freeform 3"/>
          <p:cNvSpPr>
            <a:spLocks/>
          </p:cNvSpPr>
          <p:nvPr userDrawn="1"/>
        </p:nvSpPr>
        <p:spPr bwMode="auto">
          <a:xfrm rot="21478040">
            <a:off x="-1588" y="2981325"/>
            <a:ext cx="9142413" cy="328613"/>
          </a:xfrm>
          <a:custGeom>
            <a:avLst/>
            <a:gdLst>
              <a:gd name="T0" fmla="*/ 0 w 5924811"/>
              <a:gd name="T1" fmla="*/ 0 h 601250"/>
              <a:gd name="T2" fmla="*/ 1665961 w 5924811"/>
              <a:gd name="T3" fmla="*/ 363255 h 601250"/>
              <a:gd name="T4" fmla="*/ 4158641 w 5924811"/>
              <a:gd name="T5" fmla="*/ 187891 h 601250"/>
              <a:gd name="T6" fmla="*/ 5924811 w 5924811"/>
              <a:gd name="T7" fmla="*/ 601250 h 601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24811" h="601250">
                <a:moveTo>
                  <a:pt x="0" y="0"/>
                </a:moveTo>
                <a:cubicBezTo>
                  <a:pt x="486427" y="165970"/>
                  <a:pt x="972854" y="331940"/>
                  <a:pt x="1665961" y="363255"/>
                </a:cubicBezTo>
                <a:cubicBezTo>
                  <a:pt x="2359068" y="394570"/>
                  <a:pt x="3448833" y="148225"/>
                  <a:pt x="4158641" y="187891"/>
                </a:cubicBezTo>
                <a:cubicBezTo>
                  <a:pt x="4868449" y="227557"/>
                  <a:pt x="5795375" y="546971"/>
                  <a:pt x="5924811" y="601250"/>
                </a:cubicBezTo>
              </a:path>
            </a:pathLst>
          </a:custGeom>
          <a:solidFill>
            <a:srgbClr val="BFA066">
              <a:alpha val="50000"/>
            </a:srgbClr>
          </a:solidFill>
          <a:ln w="50800" cap="flat" cmpd="sng" algn="ctr">
            <a:solidFill>
              <a:srgbClr val="BFA066"/>
            </a:solidFill>
            <a:prstDash val="solid"/>
            <a:round/>
            <a:headEnd/>
            <a:tailEnd/>
          </a:ln>
          <a:effectLst/>
          <a:extLst/>
        </p:spPr>
        <p:txBody>
          <a:bodyPr lIns="36576" tIns="36576" rIns="36576" bIns="36576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CA" sz="1800">
              <a:latin typeface="+mn-lt"/>
            </a:endParaRPr>
          </a:p>
        </p:txBody>
      </p:sp>
      <p:pic>
        <p:nvPicPr>
          <p:cNvPr id="6" name="Picture 5" descr="white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5410200"/>
            <a:ext cx="23812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769876"/>
            <a:ext cx="8229600" cy="523220"/>
          </a:xfrm>
          <a:noFill/>
        </p:spPr>
        <p:txBody>
          <a:bodyPr rtlCol="0">
            <a:spAutoFit/>
          </a:bodyPr>
          <a:lstStyle>
            <a:lvl1pPr>
              <a:defRPr lang="en-CA" sz="2800" dirty="0">
                <a:latin typeface="Corbel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72479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orbe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orbel" pitchFamily="34" charset="0"/>
              </a:defRPr>
            </a:lvl1pPr>
            <a:lvl2pPr>
              <a:defRPr>
                <a:latin typeface="Corbel" pitchFamily="34" charset="0"/>
              </a:defRPr>
            </a:lvl2pPr>
            <a:lvl3pPr>
              <a:defRPr>
                <a:latin typeface="Corbel" pitchFamily="34" charset="0"/>
              </a:defRPr>
            </a:lvl3pPr>
            <a:lvl4pPr>
              <a:defRPr>
                <a:latin typeface="Corbel" pitchFamily="34" charset="0"/>
              </a:defRPr>
            </a:lvl4pPr>
            <a:lvl5pPr>
              <a:defRPr>
                <a:latin typeface="Corbe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B26BC-669B-4B16-9A68-75201BE65A7C}" type="datetimeFigureOut">
              <a:rPr lang="en-CA"/>
              <a:pPr>
                <a:defRPr/>
              </a:pPr>
              <a:t>03/08/2015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304EF-20F2-43AC-B2CB-AAC5F9FF72DF}" type="slidenum">
              <a:rPr lang="en-CA"/>
              <a:pPr>
                <a:defRPr/>
              </a:pPr>
              <a:t>‹Nº›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24940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D1013-BDDE-4D57-8E66-B30CB87EC91A}" type="datetimeFigureOut">
              <a:rPr lang="en-CA"/>
              <a:pPr>
                <a:defRPr/>
              </a:pPr>
              <a:t>03/08/2015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35062-C1AF-42B4-B4F4-E955F5A1F0C3}" type="slidenum">
              <a:rPr lang="en-CA"/>
              <a:pPr>
                <a:defRPr/>
              </a:pPr>
              <a:t>‹Nº›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954901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963" y="165100"/>
            <a:ext cx="8221662" cy="1112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61963" y="1778000"/>
            <a:ext cx="8220075" cy="4530725"/>
          </a:xfrm>
        </p:spPr>
        <p:txBody>
          <a:bodyPr rtlCol="0">
            <a:normAutofit/>
          </a:bodyPr>
          <a:lstStyle/>
          <a:p>
            <a:pPr lvl="0"/>
            <a:endParaRPr lang="en-CA" noProof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CCEE13D-EC7B-4EB5-A79C-8D6CBAEC970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707492"/>
      </p:ext>
    </p:extLst>
  </p:cSld>
  <p:clrMapOvr>
    <a:masterClrMapping/>
  </p:clrMapOvr>
  <p:transition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963" y="165100"/>
            <a:ext cx="8221662" cy="1112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61963" y="1778000"/>
            <a:ext cx="4033837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8000"/>
            <a:ext cx="4033838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E9AAACB-2705-4709-985B-3B971F5B2ED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957925"/>
      </p:ext>
    </p:extLst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Corbel" pitchFamily="34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1"/>
            <a:ext cx="8229600" cy="3810000"/>
          </a:xfrm>
        </p:spPr>
        <p:txBody>
          <a:bodyPr/>
          <a:lstStyle>
            <a:lvl1pPr>
              <a:defRPr>
                <a:latin typeface="Corbel" pitchFamily="34" charset="0"/>
              </a:defRPr>
            </a:lvl1pPr>
            <a:lvl2pPr>
              <a:defRPr>
                <a:latin typeface="Corbel" pitchFamily="34" charset="0"/>
              </a:defRPr>
            </a:lvl2pPr>
            <a:lvl3pPr>
              <a:defRPr>
                <a:latin typeface="Corbel" pitchFamily="34" charset="0"/>
              </a:defRPr>
            </a:lvl3pPr>
            <a:lvl4pPr>
              <a:defRPr>
                <a:latin typeface="Corbel" pitchFamily="34" charset="0"/>
              </a:defRPr>
            </a:lvl4pPr>
            <a:lvl5pPr>
              <a:defRPr>
                <a:latin typeface="Corbe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41859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1"/>
          <p:cNvGraphicFramePr>
            <a:graphicFrameLocks noChangeAspect="1"/>
          </p:cNvGraphicFramePr>
          <p:nvPr/>
        </p:nvGraphicFramePr>
        <p:xfrm>
          <a:off x="-36513" y="1978025"/>
          <a:ext cx="9180513" cy="195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278" name="Document" r:id="rId3" imgW="8226395" imgH="1859289" progId="">
                  <p:embed/>
                </p:oleObj>
              </mc:Choice>
              <mc:Fallback>
                <p:oleObj name="Document" r:id="rId3" imgW="8226395" imgH="18592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36513" y="1978025"/>
                        <a:ext cx="9180513" cy="1952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Freeform 3"/>
          <p:cNvSpPr>
            <a:spLocks/>
          </p:cNvSpPr>
          <p:nvPr userDrawn="1"/>
        </p:nvSpPr>
        <p:spPr bwMode="auto">
          <a:xfrm rot="21478040">
            <a:off x="-33338" y="1838325"/>
            <a:ext cx="9175751" cy="342900"/>
          </a:xfrm>
          <a:custGeom>
            <a:avLst/>
            <a:gdLst>
              <a:gd name="T0" fmla="*/ 0 w 5924811"/>
              <a:gd name="T1" fmla="*/ 0 h 601250"/>
              <a:gd name="T2" fmla="*/ 1665961 w 5924811"/>
              <a:gd name="T3" fmla="*/ 363255 h 601250"/>
              <a:gd name="T4" fmla="*/ 4158641 w 5924811"/>
              <a:gd name="T5" fmla="*/ 187891 h 601250"/>
              <a:gd name="T6" fmla="*/ 5924811 w 5924811"/>
              <a:gd name="T7" fmla="*/ 601250 h 601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24811" h="601250">
                <a:moveTo>
                  <a:pt x="0" y="0"/>
                </a:moveTo>
                <a:cubicBezTo>
                  <a:pt x="486427" y="165970"/>
                  <a:pt x="972854" y="331940"/>
                  <a:pt x="1665961" y="363255"/>
                </a:cubicBezTo>
                <a:cubicBezTo>
                  <a:pt x="2359068" y="394570"/>
                  <a:pt x="3448833" y="148225"/>
                  <a:pt x="4158641" y="187891"/>
                </a:cubicBezTo>
                <a:cubicBezTo>
                  <a:pt x="4868449" y="227557"/>
                  <a:pt x="5795375" y="546971"/>
                  <a:pt x="5924811" y="601250"/>
                </a:cubicBezTo>
              </a:path>
            </a:pathLst>
          </a:custGeom>
          <a:solidFill>
            <a:srgbClr val="BFA066">
              <a:alpha val="50000"/>
            </a:srgbClr>
          </a:solidFill>
          <a:ln w="50800" cap="flat" cmpd="sng" algn="ctr">
            <a:solidFill>
              <a:srgbClr val="BFA066"/>
            </a:solidFill>
            <a:prstDash val="solid"/>
            <a:round/>
            <a:headEnd/>
            <a:tailEnd/>
          </a:ln>
          <a:effectLst/>
          <a:extLst/>
        </p:spPr>
        <p:txBody>
          <a:bodyPr lIns="36576" tIns="36576" rIns="36576" bIns="36576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CA" sz="1800">
              <a:solidFill>
                <a:prstClr val="black"/>
              </a:solidFill>
              <a:latin typeface="+mn-lt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685800" y="2263775"/>
            <a:ext cx="7772400" cy="1470025"/>
          </a:xfrm>
        </p:spPr>
        <p:txBody>
          <a:bodyPr/>
          <a:lstStyle>
            <a:lvl1pPr algn="r">
              <a:defRPr>
                <a:latin typeface="Corbe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91001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orbe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Corbel" pitchFamily="34" charset="0"/>
              </a:defRPr>
            </a:lvl1pPr>
            <a:lvl2pPr>
              <a:defRPr sz="2400">
                <a:latin typeface="Corbel" pitchFamily="34" charset="0"/>
              </a:defRPr>
            </a:lvl2pPr>
            <a:lvl3pPr>
              <a:defRPr sz="2000">
                <a:latin typeface="Corbel" pitchFamily="34" charset="0"/>
              </a:defRPr>
            </a:lvl3pPr>
            <a:lvl4pPr>
              <a:defRPr sz="1800">
                <a:latin typeface="Corbel" pitchFamily="34" charset="0"/>
              </a:defRPr>
            </a:lvl4pPr>
            <a:lvl5pPr>
              <a:defRPr sz="1800">
                <a:latin typeface="Corbe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Corbel" pitchFamily="34" charset="0"/>
              </a:defRPr>
            </a:lvl1pPr>
            <a:lvl2pPr>
              <a:defRPr sz="2400">
                <a:latin typeface="Corbel" pitchFamily="34" charset="0"/>
              </a:defRPr>
            </a:lvl2pPr>
            <a:lvl3pPr>
              <a:defRPr sz="2000">
                <a:latin typeface="Corbel" pitchFamily="34" charset="0"/>
              </a:defRPr>
            </a:lvl3pPr>
            <a:lvl4pPr>
              <a:defRPr sz="1800">
                <a:latin typeface="Corbel" pitchFamily="34" charset="0"/>
              </a:defRPr>
            </a:lvl4pPr>
            <a:lvl5pPr>
              <a:defRPr sz="1800">
                <a:latin typeface="Corbe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7BD5A-DF90-4F76-8D54-2B45F636F85A}" type="datetimeFigureOut">
              <a:rPr lang="en-CA"/>
              <a:pPr>
                <a:defRPr/>
              </a:pPr>
              <a:t>03/08/2015</a:t>
            </a:fld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70598-93B8-4816-94B9-5A5FE427AB13}" type="slidenum">
              <a:rPr lang="en-CA"/>
              <a:pPr>
                <a:defRPr/>
              </a:pPr>
              <a:t>‹Nº›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59133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orbe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Corbe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Corbel" pitchFamily="34" charset="0"/>
              </a:defRPr>
            </a:lvl1pPr>
            <a:lvl2pPr>
              <a:defRPr sz="2000">
                <a:latin typeface="Corbel" pitchFamily="34" charset="0"/>
              </a:defRPr>
            </a:lvl2pPr>
            <a:lvl3pPr>
              <a:defRPr sz="1800">
                <a:latin typeface="Corbel" pitchFamily="34" charset="0"/>
              </a:defRPr>
            </a:lvl3pPr>
            <a:lvl4pPr>
              <a:defRPr sz="1600">
                <a:latin typeface="Corbel" pitchFamily="34" charset="0"/>
              </a:defRPr>
            </a:lvl4pPr>
            <a:lvl5pPr>
              <a:defRPr sz="1600">
                <a:latin typeface="Corbe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Corbe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Corbel" pitchFamily="34" charset="0"/>
              </a:defRPr>
            </a:lvl1pPr>
            <a:lvl2pPr>
              <a:defRPr sz="2000">
                <a:latin typeface="Corbel" pitchFamily="34" charset="0"/>
              </a:defRPr>
            </a:lvl2pPr>
            <a:lvl3pPr>
              <a:defRPr sz="1800">
                <a:latin typeface="Corbel" pitchFamily="34" charset="0"/>
              </a:defRPr>
            </a:lvl3pPr>
            <a:lvl4pPr>
              <a:defRPr sz="1600">
                <a:latin typeface="Corbel" pitchFamily="34" charset="0"/>
              </a:defRPr>
            </a:lvl4pPr>
            <a:lvl5pPr>
              <a:defRPr sz="1600">
                <a:latin typeface="Corbe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801DA-FD1F-4880-BF33-186FD3ED8D07}" type="datetimeFigureOut">
              <a:rPr lang="en-CA"/>
              <a:pPr>
                <a:defRPr/>
              </a:pPr>
              <a:t>03/08/2015</a:t>
            </a:fld>
            <a:endParaRPr lang="en-CA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8231A-AA28-4A61-B59D-2EBC64D75FBB}" type="slidenum">
              <a:rPr lang="en-CA"/>
              <a:pPr>
                <a:defRPr/>
              </a:pPr>
              <a:t>‹Nº›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78294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Corbe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CA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19182-439A-43EC-9192-34AA0F05092E}" type="datetimeFigureOut">
              <a:rPr lang="en-CA"/>
              <a:pPr>
                <a:defRPr/>
              </a:pPr>
              <a:t>03/08/2015</a:t>
            </a:fld>
            <a:endParaRPr lang="en-C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C70FF-22E3-4E36-86B3-11B573353D00}" type="slidenum">
              <a:rPr lang="en-CA"/>
              <a:pPr>
                <a:defRPr/>
              </a:pPr>
              <a:t>‹Nº›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72193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 userDrawn="1"/>
        </p:nvSpPr>
        <p:spPr>
          <a:xfrm>
            <a:off x="-36513" y="0"/>
            <a:ext cx="9180513" cy="213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CA" sz="180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A4069-41AF-4DB0-B813-C10D10EDA0AF}" type="datetimeFigureOut">
              <a:rPr lang="en-CA"/>
              <a:pPr>
                <a:defRPr/>
              </a:pPr>
              <a:t>03/08/2015</a:t>
            </a:fld>
            <a:endParaRPr lang="en-CA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BB202-65B6-4A41-8FCC-7BF9B1BF75C9}" type="slidenum">
              <a:rPr lang="en-CA"/>
              <a:pPr>
                <a:defRPr/>
              </a:pPr>
              <a:t>‹Nº›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57914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 userDrawn="1"/>
        </p:nvSpPr>
        <p:spPr>
          <a:xfrm>
            <a:off x="-228600" y="-304800"/>
            <a:ext cx="10363200" cy="213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CA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orbel" pitchFamily="34" charset="0"/>
              </a:defRPr>
            </a:lvl1pPr>
            <a:lvl2pPr>
              <a:defRPr sz="2800">
                <a:latin typeface="Corbel" pitchFamily="34" charset="0"/>
              </a:defRPr>
            </a:lvl2pPr>
            <a:lvl3pPr>
              <a:defRPr sz="2400">
                <a:latin typeface="Corbel" pitchFamily="34" charset="0"/>
              </a:defRPr>
            </a:lvl3pPr>
            <a:lvl4pPr>
              <a:defRPr sz="2000">
                <a:latin typeface="Corbel" pitchFamily="34" charset="0"/>
              </a:defRPr>
            </a:lvl4pPr>
            <a:lvl5pPr>
              <a:defRPr sz="2000">
                <a:latin typeface="Corbel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Corbe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02348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30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600200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C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197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8154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75" y="0"/>
            <a:ext cx="9172575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CA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B6C9C9D4-7DD7-4620-ADF1-86FDF340CA5A}" type="datetimeFigureOut">
              <a:rPr lang="en-CA"/>
              <a:pPr>
                <a:defRPr/>
              </a:pPr>
              <a:t>03/08/2015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11DF219E-00A9-4508-9353-2A330B1DBCA2}" type="slidenum">
              <a:rPr lang="en-CA"/>
              <a:pPr>
                <a:defRPr/>
              </a:pPr>
              <a:t>‹Nº›</a:t>
            </a:fld>
            <a:endParaRPr lang="en-CA"/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 rot="121960" flipH="1">
            <a:off x="-25400" y="1228725"/>
            <a:ext cx="9166225" cy="303213"/>
          </a:xfrm>
          <a:custGeom>
            <a:avLst/>
            <a:gdLst>
              <a:gd name="T0" fmla="*/ 0 w 5924811"/>
              <a:gd name="T1" fmla="*/ 0 h 601250"/>
              <a:gd name="T2" fmla="*/ 1665961 w 5924811"/>
              <a:gd name="T3" fmla="*/ 363255 h 601250"/>
              <a:gd name="T4" fmla="*/ 4158641 w 5924811"/>
              <a:gd name="T5" fmla="*/ 187891 h 601250"/>
              <a:gd name="T6" fmla="*/ 5924811 w 5924811"/>
              <a:gd name="T7" fmla="*/ 601250 h 601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24811" h="601250">
                <a:moveTo>
                  <a:pt x="0" y="0"/>
                </a:moveTo>
                <a:cubicBezTo>
                  <a:pt x="486427" y="165970"/>
                  <a:pt x="972854" y="331940"/>
                  <a:pt x="1665961" y="363255"/>
                </a:cubicBezTo>
                <a:cubicBezTo>
                  <a:pt x="2359068" y="394570"/>
                  <a:pt x="3448833" y="148225"/>
                  <a:pt x="4158641" y="187891"/>
                </a:cubicBezTo>
                <a:cubicBezTo>
                  <a:pt x="4868449" y="227557"/>
                  <a:pt x="5795375" y="546971"/>
                  <a:pt x="5924811" y="601250"/>
                </a:cubicBezTo>
              </a:path>
            </a:pathLst>
          </a:custGeom>
          <a:solidFill>
            <a:srgbClr val="BFA066">
              <a:alpha val="50000"/>
            </a:srgbClr>
          </a:solidFill>
          <a:ln w="50800" cap="flat" cmpd="sng" algn="ctr">
            <a:solidFill>
              <a:srgbClr val="BFA066"/>
            </a:solidFill>
            <a:prstDash val="solid"/>
            <a:round/>
            <a:headEnd/>
            <a:tailEnd/>
          </a:ln>
          <a:effectLst/>
          <a:extLst/>
        </p:spPr>
        <p:txBody>
          <a:bodyPr lIns="36576" tIns="36576" rIns="36576" bIns="36576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CA" sz="1800">
              <a:solidFill>
                <a:prstClr val="black"/>
              </a:solidFill>
              <a:latin typeface="+mn-lt"/>
            </a:endParaRPr>
          </a:p>
        </p:txBody>
      </p:sp>
      <p:pic>
        <p:nvPicPr>
          <p:cNvPr id="1033" name="Picture 15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6400800"/>
            <a:ext cx="91424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05" r:id="rId4"/>
    <p:sldLayoutId id="2147483704" r:id="rId5"/>
    <p:sldLayoutId id="2147483703" r:id="rId6"/>
    <p:sldLayoutId id="2147483717" r:id="rId7"/>
    <p:sldLayoutId id="2147483718" r:id="rId8"/>
    <p:sldLayoutId id="2147483719" r:id="rId9"/>
    <p:sldLayoutId id="2147483702" r:id="rId10"/>
    <p:sldLayoutId id="2147483701" r:id="rId11"/>
    <p:sldLayoutId id="2147483720" r:id="rId12"/>
    <p:sldLayoutId id="2147483721" r:id="rId13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Adelle Lt" pitchFamily="50" charset="0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delle Lt" pitchFamily="50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delle Lt" pitchFamily="50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delle Lt" pitchFamily="50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delle Lt" pitchFamily="50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delle Lt" pitchFamily="50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delle Lt" pitchFamily="50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delle Lt" pitchFamily="50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delle Lt" pitchFamily="50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Whitney Medium" pitchFamily="50" charset="0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Whitney Medium" pitchFamily="50" charset="0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Whitney Medium" pitchFamily="50" charset="0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Whitney Medium" pitchFamily="50" charset="0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Whitney Medium" pitchFamily="50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s://mail.google.com/mail/?ui=2&amp;ik=eecbc479d5&amp;view=att&amp;th=136d658d2716aa4c&amp;attid=0.1&amp;disp=inline&amp;safe=1&amp;zw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s://mail.google.com/mail/?ui=2&amp;ik=eecbc479d5&amp;view=att&amp;th=136d7266f616d36b&amp;attid=0.1&amp;disp=inline&amp;safe=1&amp;zw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s://mail.google.com/mail/?ui=2&amp;ik=eecbc479d5&amp;view=att&amp;th=136d7266f616d36b&amp;attid=0.1&amp;disp=inline&amp;safe=1&amp;zw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s://mail.google.com/mail/?ui=2&amp;ik=eecbc479d5&amp;view=att&amp;th=136d65799c619990&amp;attid=0.1&amp;disp=inline&amp;safe=1&amp;zw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s://mail.google.com/mail/u/0/?ui=2&amp;ik=eecbc479d5&amp;view=att&amp;th=136d012eec488276&amp;attid=0.7&amp;disp=inline&amp;safe=1&amp;zw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s://mail.google.com/mail/?ui=2&amp;ik=eecbc479d5&amp;view=att&amp;th=136d65863f7f38a9&amp;attid=0.1&amp;disp=inline&amp;safe=1&amp;zw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s://mail.google.com/mail/?ui=2&amp;ik=eecbc479d5&amp;view=att&amp;th=136d012eec488276&amp;attid=0.4&amp;disp=inline&amp;safe=1&amp;zw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s://mail.google.com/mail/?ui=2&amp;ik=eecbc479d5&amp;view=att&amp;th=136d659a523f9650&amp;attid=0.1&amp;disp=inline&amp;safe=1&amp;zw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500438"/>
            <a:ext cx="8769350" cy="1511300"/>
          </a:xfrm>
        </p:spPr>
        <p:txBody>
          <a:bodyPr>
            <a:normAutofit/>
          </a:bodyPr>
          <a:lstStyle/>
          <a:p>
            <a:pPr algn="ctr"/>
            <a:r>
              <a:rPr sz="3200" b="1" dirty="0" smtClean="0"/>
              <a:t>VERIFICACIÒN DE PACIENTES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914400"/>
          </a:xfrm>
        </p:spPr>
        <p:txBody>
          <a:bodyPr/>
          <a:lstStyle/>
          <a:p>
            <a:pPr algn="ctr"/>
            <a:r>
              <a:rPr lang="es-EC" sz="4000" b="1" dirty="0" smtClean="0"/>
              <a:t>DEFINICIONES</a:t>
            </a:r>
            <a:r>
              <a:rPr lang="es-EC" dirty="0"/>
              <a:t/>
            </a:r>
            <a:br>
              <a:rPr lang="es-EC" dirty="0"/>
            </a:b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484711"/>
          </a:xfrm>
        </p:spPr>
        <p:txBody>
          <a:bodyPr/>
          <a:lstStyle/>
          <a:p>
            <a:pPr marL="0" indent="0">
              <a:buNone/>
            </a:pPr>
            <a:endParaRPr lang="es-EC" sz="1800" dirty="0"/>
          </a:p>
          <a:p>
            <a:r>
              <a:rPr lang="es-EC" sz="2800" b="1" dirty="0"/>
              <a:t>Brazalete de Identificación</a:t>
            </a:r>
            <a:r>
              <a:rPr lang="es-EC" sz="2800" b="1" dirty="0" smtClean="0"/>
              <a:t>.- </a:t>
            </a:r>
            <a:r>
              <a:rPr lang="es-EC" sz="2800" dirty="0"/>
              <a:t>Identificativo que se le coloca al paciente, preferentemente en la muñeca o en otra zona corporal, en la que figuran los datos identificativos inequívocos del propio paciente</a:t>
            </a:r>
            <a:r>
              <a:rPr lang="es-EC" sz="2800" dirty="0" smtClean="0"/>
              <a:t>.</a:t>
            </a:r>
            <a:endParaRPr lang="es-EC" sz="2800" dirty="0"/>
          </a:p>
          <a:p>
            <a:endParaRPr lang="es-EC" dirty="0"/>
          </a:p>
        </p:txBody>
      </p:sp>
      <p:pic>
        <p:nvPicPr>
          <p:cNvPr id="4" name="Picture 4" descr="http://www.idmedic.com.pe/wp-content/uploads/idmedic-brazaletes-medicos-628x35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358" t="34754" r="2770" b="7424"/>
          <a:stretch/>
        </p:blipFill>
        <p:spPr bwMode="auto">
          <a:xfrm>
            <a:off x="3275856" y="4149080"/>
            <a:ext cx="2247383" cy="157948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659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4000" b="1" dirty="0"/>
              <a:t>DEFINICIONES</a:t>
            </a:r>
            <a:endParaRPr lang="es-EC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7273" y="1752601"/>
            <a:ext cx="8229600" cy="3810000"/>
          </a:xfrm>
        </p:spPr>
        <p:txBody>
          <a:bodyPr/>
          <a:lstStyle/>
          <a:p>
            <a:r>
              <a:rPr lang="es-EC" sz="2800" b="1" dirty="0"/>
              <a:t>Identificación del Paciente.-</a:t>
            </a:r>
            <a:r>
              <a:rPr lang="es-EC" sz="2800" dirty="0"/>
              <a:t> Es el procedimiento a través del cual permite al personal de salud tener la certeza de la identidad de la persona durante el proceso de atención.</a:t>
            </a:r>
          </a:p>
          <a:p>
            <a:endParaRPr lang="es-EC" dirty="0"/>
          </a:p>
        </p:txBody>
      </p:sp>
      <p:pic>
        <p:nvPicPr>
          <p:cNvPr id="4" name="Picture 4" descr="http://images.quebarato.com.ec/T440x/brazaletes+de+identificacion+para+hospitales+y+maternidades+impacteg+022444358+quito+pichincha+ecuador__8237A1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657601"/>
            <a:ext cx="3205793" cy="2114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158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4000" b="1" dirty="0"/>
              <a:t>DEFINICIONES</a:t>
            </a:r>
            <a:endParaRPr lang="es-EC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484784"/>
            <a:ext cx="5495374" cy="4608512"/>
          </a:xfrm>
        </p:spPr>
        <p:txBody>
          <a:bodyPr/>
          <a:lstStyle/>
          <a:p>
            <a:pPr marL="0" indent="0">
              <a:buNone/>
            </a:pPr>
            <a:r>
              <a:rPr lang="es-EC" b="1" dirty="0"/>
              <a:t>Datos inequívocos.- </a:t>
            </a:r>
            <a:r>
              <a:rPr lang="es-EC" sz="2400" dirty="0"/>
              <a:t>Son aquellos que corresponden a un solo paciente, que no pueden </a:t>
            </a:r>
            <a:r>
              <a:rPr lang="es-EC" sz="2400" dirty="0" smtClean="0"/>
              <a:t>duplicarse y son:</a:t>
            </a:r>
          </a:p>
          <a:p>
            <a:r>
              <a:rPr lang="es-EC" sz="2400" dirty="0" smtClean="0"/>
              <a:t>Dos </a:t>
            </a:r>
            <a:r>
              <a:rPr lang="es-EC" sz="2400" dirty="0"/>
              <a:t>nombres y dos </a:t>
            </a:r>
            <a:r>
              <a:rPr lang="es-EC" sz="2400" dirty="0" smtClean="0"/>
              <a:t>apellidos</a:t>
            </a:r>
            <a:r>
              <a:rPr lang="es-EC" sz="2400" dirty="0"/>
              <a:t>.</a:t>
            </a:r>
            <a:endParaRPr lang="es-EC" sz="2400" dirty="0" smtClean="0"/>
          </a:p>
          <a:p>
            <a:r>
              <a:rPr lang="es-EC" sz="2400" dirty="0"/>
              <a:t>F</a:t>
            </a:r>
            <a:r>
              <a:rPr lang="es-EC" sz="2400" dirty="0" smtClean="0"/>
              <a:t>echa </a:t>
            </a:r>
            <a:r>
              <a:rPr lang="es-EC" sz="2400" dirty="0"/>
              <a:t>de nacimiento. </a:t>
            </a:r>
            <a:endParaRPr lang="es-EC" sz="2400" dirty="0" smtClean="0"/>
          </a:p>
          <a:p>
            <a:r>
              <a:rPr lang="es-EC" sz="2400" dirty="0"/>
              <a:t>El número de cedula de </a:t>
            </a:r>
            <a:r>
              <a:rPr lang="es-EC" sz="2400" dirty="0" smtClean="0"/>
              <a:t>ciudadanía.</a:t>
            </a:r>
          </a:p>
          <a:p>
            <a:r>
              <a:rPr lang="es-EC" sz="2400" dirty="0" smtClean="0"/>
              <a:t>En </a:t>
            </a:r>
            <a:r>
              <a:rPr lang="es-EC" sz="2400" dirty="0"/>
              <a:t>el caso de los recién nacidos se utiliza </a:t>
            </a:r>
            <a:r>
              <a:rPr lang="es-EC" sz="2400" dirty="0" smtClean="0"/>
              <a:t>las pulsera </a:t>
            </a:r>
            <a:r>
              <a:rPr lang="es-EC" sz="2400" dirty="0"/>
              <a:t>identificativas madre niño, en la cual constan los datos de la </a:t>
            </a:r>
            <a:r>
              <a:rPr lang="es-EC" sz="2400" dirty="0" smtClean="0"/>
              <a:t>	madre </a:t>
            </a:r>
            <a:r>
              <a:rPr lang="es-EC" sz="2400" dirty="0"/>
              <a:t>y la fecha de nacimiento de recién nacido.</a:t>
            </a:r>
          </a:p>
          <a:p>
            <a:endParaRPr lang="es-EC" sz="3600" dirty="0"/>
          </a:p>
        </p:txBody>
      </p:sp>
      <p:pic>
        <p:nvPicPr>
          <p:cNvPr id="4" name="Picture 2" descr="http://media.lavozdegalicia.es/default/2008/06/27/0012_2367046/Foto/p27c8f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1893" y="4023235"/>
            <a:ext cx="2714907" cy="2070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1938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39752" y="3789040"/>
            <a:ext cx="4166091" cy="2270625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1547664" y="2204864"/>
            <a:ext cx="6624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b="1" dirty="0" smtClean="0"/>
              <a:t>IMPLEMANTACION DEL PROCESO DE INDETIFICACION DE PACIENTES INTERNADOS</a:t>
            </a:r>
            <a:endParaRPr lang="es-EC" b="1" dirty="0"/>
          </a:p>
        </p:txBody>
      </p:sp>
    </p:spTree>
    <p:extLst>
      <p:ext uri="{BB962C8B-B14F-4D97-AF65-F5344CB8AC3E}">
        <p14:creationId xmlns:p14="http://schemas.microsoft.com/office/powerpoint/2010/main" val="152703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914400"/>
          </a:xfrm>
        </p:spPr>
        <p:txBody>
          <a:bodyPr/>
          <a:lstStyle/>
          <a:p>
            <a:pPr algn="ctr"/>
            <a:r>
              <a:rPr lang="es-EC" sz="4000" b="1" dirty="0"/>
              <a:t>OBJETIVO </a:t>
            </a:r>
            <a:r>
              <a:rPr lang="es-EC" sz="4000" b="1" dirty="0" smtClean="0"/>
              <a:t>GENERAL</a:t>
            </a:r>
            <a:r>
              <a:rPr lang="es-EC" dirty="0"/>
              <a:t/>
            </a:r>
            <a:br>
              <a:rPr lang="es-EC" dirty="0"/>
            </a:b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s-EC" sz="2800" dirty="0"/>
          </a:p>
          <a:p>
            <a:r>
              <a:rPr lang="es-EC" sz="2800" dirty="0"/>
              <a:t>Contar con un sistema de identificación único para todos los pacientes ingresados o que vayan a permanecer tiempo en las dependencias del Hospital General Puyo.</a:t>
            </a:r>
          </a:p>
          <a:p>
            <a:pPr marL="0" indent="0">
              <a:buNone/>
            </a:pP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39379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914400"/>
          </a:xfrm>
        </p:spPr>
        <p:txBody>
          <a:bodyPr/>
          <a:lstStyle/>
          <a:p>
            <a:pPr algn="ctr"/>
            <a:r>
              <a:rPr lang="es-EC" sz="4000" b="1" dirty="0"/>
              <a:t>OBJETIVOS </a:t>
            </a:r>
            <a:r>
              <a:rPr lang="es-EC" sz="4000" b="1" dirty="0" smtClean="0"/>
              <a:t>ESPECIFICOS</a:t>
            </a:r>
            <a:r>
              <a:rPr lang="es-EC" dirty="0"/>
              <a:t/>
            </a:r>
            <a:br>
              <a:rPr lang="es-EC" dirty="0"/>
            </a:b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3810000"/>
          </a:xfrm>
        </p:spPr>
        <p:txBody>
          <a:bodyPr/>
          <a:lstStyle/>
          <a:p>
            <a:pPr marL="0" indent="0">
              <a:buNone/>
            </a:pPr>
            <a:endParaRPr lang="es-EC" sz="2000" dirty="0"/>
          </a:p>
          <a:p>
            <a:pPr marL="0" indent="0">
              <a:buNone/>
            </a:pPr>
            <a:r>
              <a:rPr lang="es-EC" sz="2800" dirty="0"/>
              <a:t>1. Favorecer la dignidad del paciente al llamarlo por su nombre</a:t>
            </a:r>
            <a:r>
              <a:rPr lang="es-EC" sz="2800" dirty="0" smtClean="0"/>
              <a:t>.</a:t>
            </a:r>
            <a:endParaRPr lang="es-EC" sz="2800" dirty="0"/>
          </a:p>
          <a:p>
            <a:pPr marL="0" indent="0">
              <a:buNone/>
            </a:pPr>
            <a:r>
              <a:rPr lang="es-EC" sz="2800" dirty="0"/>
              <a:t>2. Disponer de un sistema estandarizado de identificación</a:t>
            </a:r>
            <a:r>
              <a:rPr lang="es-EC" sz="2800" dirty="0" smtClean="0"/>
              <a:t>.</a:t>
            </a:r>
            <a:endParaRPr lang="es-EC" sz="2800" dirty="0"/>
          </a:p>
          <a:p>
            <a:pPr marL="0" indent="0">
              <a:buNone/>
            </a:pPr>
            <a:r>
              <a:rPr lang="es-EC" sz="2800" dirty="0" smtClean="0"/>
              <a:t>3. </a:t>
            </a:r>
            <a:r>
              <a:rPr lang="es-EC" sz="2800" dirty="0"/>
              <a:t>Disminuir el riesgo de errores de identificación</a:t>
            </a:r>
            <a:r>
              <a:rPr lang="es-EC" sz="2800" dirty="0" smtClean="0"/>
              <a:t>.</a:t>
            </a:r>
            <a:r>
              <a:rPr lang="es-EC" sz="2800" dirty="0"/>
              <a:t> </a:t>
            </a:r>
          </a:p>
          <a:p>
            <a:pPr marL="0" indent="0">
              <a:buNone/>
            </a:pPr>
            <a:r>
              <a:rPr lang="es-EC" sz="2800" dirty="0"/>
              <a:t>4. Disminuir el riesgo de errores de administración de medicamentos, </a:t>
            </a:r>
            <a:r>
              <a:rPr lang="es-EC" sz="2800" dirty="0" smtClean="0"/>
              <a:t>sangre, </a:t>
            </a:r>
            <a:r>
              <a:rPr lang="es-EC" sz="2800" dirty="0"/>
              <a:t>u otros procedimientos que se realicen al paciente durante su estadía.</a:t>
            </a:r>
          </a:p>
          <a:p>
            <a:pPr marL="0" indent="0">
              <a:buNone/>
            </a:pP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04760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914400"/>
          </a:xfrm>
        </p:spPr>
        <p:txBody>
          <a:bodyPr/>
          <a:lstStyle/>
          <a:p>
            <a:pPr algn="ctr"/>
            <a:r>
              <a:rPr lang="es-EC" sz="4000" b="1" dirty="0" smtClean="0"/>
              <a:t>ALCANCE</a:t>
            </a:r>
            <a:r>
              <a:rPr lang="es-EC" dirty="0"/>
              <a:t/>
            </a:r>
            <a:br>
              <a:rPr lang="es-EC" dirty="0"/>
            </a:b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2800" dirty="0" smtClean="0"/>
              <a:t>Esta </a:t>
            </a:r>
            <a:r>
              <a:rPr lang="es-EC" sz="2800" dirty="0"/>
              <a:t>norma debe ser aplicada a todos los pacientes que se hospitalizan en el Hospital General Puyo, sin excepciones</a:t>
            </a:r>
            <a:r>
              <a:rPr lang="es-EC" sz="2800" dirty="0" smtClean="0"/>
              <a:t>.</a:t>
            </a:r>
          </a:p>
          <a:p>
            <a:r>
              <a:rPr lang="es-EC" sz="2800" dirty="0"/>
              <a:t>Personal de admisiones, de enfermería, y médicos del Hospital General Puyo.</a:t>
            </a:r>
          </a:p>
          <a:p>
            <a:endParaRPr lang="es-EC" sz="2800" dirty="0"/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96690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914400"/>
          </a:xfrm>
        </p:spPr>
        <p:txBody>
          <a:bodyPr/>
          <a:lstStyle/>
          <a:p>
            <a:pPr algn="ctr"/>
            <a:r>
              <a:rPr lang="es-EC" sz="4000" b="1" dirty="0"/>
              <a:t>CONTENIDO DE LA </a:t>
            </a:r>
            <a:r>
              <a:rPr lang="es-EC" sz="4000" b="1" dirty="0" smtClean="0"/>
              <a:t>NORMA</a:t>
            </a:r>
            <a:r>
              <a:rPr lang="es-EC" dirty="0"/>
              <a:t/>
            </a:r>
            <a:br>
              <a:rPr lang="es-EC" dirty="0"/>
            </a:b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s-EC" dirty="0"/>
          </a:p>
          <a:p>
            <a:r>
              <a:rPr lang="es-EC" sz="2800" dirty="0"/>
              <a:t>La instalación del brazalete se realizará inmediatamente a la  hospitalización del </a:t>
            </a:r>
            <a:r>
              <a:rPr lang="es-EC" sz="2800" dirty="0" smtClean="0"/>
              <a:t>paciente, igual en el caso de los   </a:t>
            </a:r>
            <a:r>
              <a:rPr lang="es-EC" sz="2800" dirty="0"/>
              <a:t>Recién </a:t>
            </a:r>
            <a:r>
              <a:rPr lang="es-EC" sz="2800" dirty="0" smtClean="0"/>
              <a:t>Nacidos.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052224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4000" b="1" dirty="0"/>
              <a:t>CONTENIDO DE LA NORMA</a:t>
            </a:r>
            <a:endParaRPr lang="es-EC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2400" dirty="0"/>
              <a:t>El brazalete será colocado en el brazo derecho o izquierdo de </a:t>
            </a:r>
            <a:r>
              <a:rPr lang="es-EC" sz="2400" dirty="0" smtClean="0"/>
              <a:t>preferencia.</a:t>
            </a:r>
          </a:p>
          <a:p>
            <a:r>
              <a:rPr lang="es-EC" sz="2400" dirty="0"/>
              <a:t>D</a:t>
            </a:r>
            <a:r>
              <a:rPr lang="es-EC" sz="2400" dirty="0" smtClean="0"/>
              <a:t>e </a:t>
            </a:r>
            <a:r>
              <a:rPr lang="es-EC" sz="2400" dirty="0"/>
              <a:t>no ser esto posible instalarlo en las extremidades inferiores. </a:t>
            </a:r>
            <a:endParaRPr lang="es-EC" sz="2400" dirty="0" smtClean="0"/>
          </a:p>
          <a:p>
            <a:r>
              <a:rPr lang="es-EC" sz="2400" dirty="0" smtClean="0"/>
              <a:t>En </a:t>
            </a:r>
            <a:r>
              <a:rPr lang="es-EC" sz="2400" dirty="0"/>
              <a:t>los pacientes menores de 10 años de edad, colocar en el tobillo de cualquiera de las extremidades para mayor comodidad. </a:t>
            </a:r>
            <a:endParaRPr lang="es-EC" sz="2400" dirty="0" smtClean="0"/>
          </a:p>
          <a:p>
            <a:r>
              <a:rPr lang="es-EC" sz="2400" dirty="0" smtClean="0"/>
              <a:t>En </a:t>
            </a:r>
            <a:r>
              <a:rPr lang="es-EC" sz="2400" dirty="0"/>
              <a:t>el caso de pacientes con grandes quemaduras o que no se puedan utilizar las extremidades para colocación del brazalete identificar el mejor sitio para poder identificarlo. </a:t>
            </a:r>
          </a:p>
        </p:txBody>
      </p:sp>
    </p:spTree>
    <p:extLst>
      <p:ext uri="{BB962C8B-B14F-4D97-AF65-F5344CB8AC3E}">
        <p14:creationId xmlns:p14="http://schemas.microsoft.com/office/powerpoint/2010/main" val="168208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4000" b="1" dirty="0"/>
              <a:t>CONTENIDO DE LA NORMA</a:t>
            </a:r>
            <a:endParaRPr lang="es-EC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2400" dirty="0"/>
              <a:t>En el brazalete se </a:t>
            </a:r>
            <a:r>
              <a:rPr lang="es-EC" sz="2400" dirty="0" smtClean="0"/>
              <a:t>registrará:</a:t>
            </a:r>
          </a:p>
          <a:p>
            <a:pPr marL="0" indent="0">
              <a:buNone/>
            </a:pPr>
            <a:r>
              <a:rPr lang="es-EC" sz="2400" dirty="0" smtClean="0"/>
              <a:t>1.-Los </a:t>
            </a:r>
            <a:r>
              <a:rPr lang="es-EC" sz="2400" dirty="0"/>
              <a:t>dos nombres, en caso de tener un solo nombre proceder con el registro del único nombre, </a:t>
            </a:r>
            <a:endParaRPr lang="es-EC" sz="2400" dirty="0" smtClean="0"/>
          </a:p>
          <a:p>
            <a:pPr marL="0" indent="0">
              <a:buNone/>
            </a:pPr>
            <a:r>
              <a:rPr lang="es-EC" sz="2400" dirty="0" smtClean="0"/>
              <a:t>2.-Los </a:t>
            </a:r>
            <a:r>
              <a:rPr lang="es-EC" sz="2400" dirty="0"/>
              <a:t>dos apellidos en el caso de tener un solo apellido proceder con el registro del único apellido, </a:t>
            </a:r>
            <a:endParaRPr lang="es-EC" sz="2400" dirty="0" smtClean="0"/>
          </a:p>
          <a:p>
            <a:pPr marL="0" indent="0">
              <a:buNone/>
            </a:pPr>
            <a:r>
              <a:rPr lang="es-EC" sz="2400" dirty="0" smtClean="0"/>
              <a:t>3.-Fecha </a:t>
            </a:r>
            <a:r>
              <a:rPr lang="es-EC" sz="2400" dirty="0"/>
              <a:t>de nacimiento, </a:t>
            </a:r>
            <a:endParaRPr lang="es-EC" sz="2400" dirty="0" smtClean="0"/>
          </a:p>
          <a:p>
            <a:pPr marL="0" indent="0">
              <a:buNone/>
            </a:pPr>
            <a:r>
              <a:rPr lang="es-EC" sz="2400" dirty="0" smtClean="0"/>
              <a:t>4.-El </a:t>
            </a:r>
            <a:r>
              <a:rPr lang="es-EC" sz="2400" dirty="0"/>
              <a:t>número de </a:t>
            </a:r>
            <a:r>
              <a:rPr lang="es-EC" sz="2400" dirty="0" smtClean="0"/>
              <a:t>cédula.</a:t>
            </a:r>
          </a:p>
          <a:p>
            <a:pPr marL="0" indent="0">
              <a:buNone/>
            </a:pPr>
            <a:r>
              <a:rPr lang="es-EC" sz="2400" dirty="0" smtClean="0"/>
              <a:t>5.- </a:t>
            </a:r>
            <a:r>
              <a:rPr lang="es-EC" sz="2400" dirty="0"/>
              <a:t>N</a:t>
            </a:r>
            <a:r>
              <a:rPr lang="es-EC" sz="2400" dirty="0" smtClean="0"/>
              <a:t>úmero </a:t>
            </a:r>
            <a:r>
              <a:rPr lang="es-EC" sz="2400" dirty="0"/>
              <a:t>de historia </a:t>
            </a:r>
            <a:r>
              <a:rPr lang="es-EC" sz="2400" dirty="0" smtClean="0"/>
              <a:t>clínica, edad.</a:t>
            </a:r>
            <a:endParaRPr lang="es-EC" sz="2400" dirty="0"/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34884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 smtClean="0"/>
              <a:t>La verificación de pacientes es una Practica Organizacional Requerida que debe cumplirse en el 100 % , para lograr la acreditación hospitalaria en nivel ORO.</a:t>
            </a:r>
            <a:endParaRPr lang="es-EC" dirty="0"/>
          </a:p>
        </p:txBody>
      </p:sp>
      <p:pic>
        <p:nvPicPr>
          <p:cNvPr id="4" name="Picture 2" descr="http://www.satoargentina.com/sites/argentina/Uploads/Images/Industry/Health/health_1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109937">
            <a:off x="4916114" y="3744442"/>
            <a:ext cx="2647950" cy="1866901"/>
          </a:xfrm>
          <a:prstGeom prst="roundRect">
            <a:avLst>
              <a:gd name="adj" fmla="val 3002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63162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4000" b="1" dirty="0"/>
              <a:t>CONTENIDO DE LA NORMA</a:t>
            </a:r>
            <a:endParaRPr lang="es-EC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3810000"/>
          </a:xfrm>
        </p:spPr>
        <p:txBody>
          <a:bodyPr/>
          <a:lstStyle/>
          <a:p>
            <a:r>
              <a:rPr lang="es-EC" sz="2800" dirty="0" smtClean="0"/>
              <a:t>En </a:t>
            </a:r>
            <a:r>
              <a:rPr lang="es-EC" sz="2800" dirty="0"/>
              <a:t>caso de Recién Nacido se </a:t>
            </a:r>
            <a:r>
              <a:rPr lang="es-EC" sz="2800" dirty="0" smtClean="0"/>
              <a:t>registrará:</a:t>
            </a:r>
          </a:p>
          <a:p>
            <a:r>
              <a:rPr lang="es-EC" sz="2800" dirty="0"/>
              <a:t>L</a:t>
            </a:r>
            <a:r>
              <a:rPr lang="es-EC" sz="2800" dirty="0" smtClean="0"/>
              <a:t>os </a:t>
            </a:r>
            <a:r>
              <a:rPr lang="es-EC" sz="2800" dirty="0"/>
              <a:t>nombres y apellidos de la </a:t>
            </a:r>
            <a:r>
              <a:rPr lang="es-EC" sz="2800" dirty="0" smtClean="0"/>
              <a:t>madre</a:t>
            </a:r>
            <a:r>
              <a:rPr lang="es-EC" sz="2800" dirty="0"/>
              <a:t>.</a:t>
            </a:r>
            <a:endParaRPr lang="es-EC" sz="2800" dirty="0" smtClean="0"/>
          </a:p>
          <a:p>
            <a:r>
              <a:rPr lang="es-EC" sz="2800" dirty="0"/>
              <a:t>E</a:t>
            </a:r>
            <a:r>
              <a:rPr lang="es-EC" sz="2800" dirty="0" smtClean="0"/>
              <a:t>l </a:t>
            </a:r>
            <a:r>
              <a:rPr lang="es-EC" sz="2800" dirty="0"/>
              <a:t>peso, </a:t>
            </a:r>
            <a:r>
              <a:rPr lang="es-EC" sz="2800" dirty="0" smtClean="0"/>
              <a:t>talla</a:t>
            </a:r>
            <a:r>
              <a:rPr lang="es-EC" sz="2800" dirty="0"/>
              <a:t>.</a:t>
            </a:r>
            <a:endParaRPr lang="es-EC" sz="2800" dirty="0" smtClean="0"/>
          </a:p>
          <a:p>
            <a:r>
              <a:rPr lang="es-EC" sz="2800" dirty="0"/>
              <a:t>F</a:t>
            </a:r>
            <a:r>
              <a:rPr lang="es-EC" sz="2800" dirty="0" smtClean="0"/>
              <a:t>echa </a:t>
            </a:r>
            <a:r>
              <a:rPr lang="es-EC" sz="2800" dirty="0"/>
              <a:t>y hora de </a:t>
            </a:r>
            <a:r>
              <a:rPr lang="es-EC" sz="2800" dirty="0" smtClean="0"/>
              <a:t>nacimiento</a:t>
            </a:r>
            <a:r>
              <a:rPr lang="es-EC" sz="2800" dirty="0"/>
              <a:t>.</a:t>
            </a:r>
            <a:endParaRPr lang="es-EC" sz="2800" dirty="0" smtClean="0"/>
          </a:p>
          <a:p>
            <a:r>
              <a:rPr lang="es-EC" sz="2800" dirty="0"/>
              <a:t>S</a:t>
            </a:r>
            <a:r>
              <a:rPr lang="es-EC" sz="2800" dirty="0" smtClean="0"/>
              <a:t>i </a:t>
            </a:r>
            <a:r>
              <a:rPr lang="es-EC" sz="2800" dirty="0"/>
              <a:t>son gemelos se identificara por su orden de </a:t>
            </a:r>
            <a:r>
              <a:rPr lang="es-EC" sz="2800" dirty="0" smtClean="0"/>
              <a:t>nacimiento</a:t>
            </a:r>
            <a:r>
              <a:rPr lang="es-EC" sz="2800" dirty="0"/>
              <a:t>.</a:t>
            </a:r>
            <a:endParaRPr lang="es-EC" sz="2800" dirty="0" smtClean="0"/>
          </a:p>
          <a:p>
            <a:r>
              <a:rPr lang="es-EC" sz="2800" dirty="0"/>
              <a:t>S</a:t>
            </a:r>
            <a:r>
              <a:rPr lang="es-EC" sz="2800" dirty="0" smtClean="0"/>
              <a:t>i </a:t>
            </a:r>
            <a:r>
              <a:rPr lang="es-EC" sz="2800" dirty="0"/>
              <a:t>el Recién Nacido se hospitaliza por otra vía de ingreso se registrará  los nombres, los </a:t>
            </a:r>
            <a:r>
              <a:rPr lang="es-EC" sz="2800" dirty="0" smtClean="0"/>
              <a:t>apellidos, fecha </a:t>
            </a:r>
            <a:r>
              <a:rPr lang="es-EC" sz="2800" dirty="0"/>
              <a:t>de </a:t>
            </a:r>
            <a:r>
              <a:rPr lang="es-EC" sz="2800" dirty="0" smtClean="0"/>
              <a:t>nacimiento y sexo</a:t>
            </a:r>
            <a:r>
              <a:rPr lang="es-EC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04694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4000" b="1" dirty="0"/>
              <a:t>CONTENIDO DE LA NORMA</a:t>
            </a:r>
            <a:endParaRPr lang="es-EC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2800" dirty="0" smtClean="0"/>
              <a:t>La identificación deberá </a:t>
            </a:r>
            <a:r>
              <a:rPr lang="es-EC" sz="2800" dirty="0"/>
              <a:t>ser escrito </a:t>
            </a:r>
            <a:r>
              <a:rPr lang="es-EC" sz="2800" dirty="0" smtClean="0"/>
              <a:t>por personal de Admisiones,  </a:t>
            </a:r>
            <a:r>
              <a:rPr lang="es-EC" sz="2800" dirty="0"/>
              <a:t>enfermera, personal </a:t>
            </a:r>
            <a:r>
              <a:rPr lang="es-EC" sz="2800" dirty="0" smtClean="0"/>
              <a:t> </a:t>
            </a:r>
            <a:r>
              <a:rPr lang="es-EC" sz="2800" dirty="0"/>
              <a:t>a cargo del paciente, </a:t>
            </a:r>
            <a:r>
              <a:rPr lang="es-EC" sz="2800" dirty="0" smtClean="0"/>
              <a:t>que se encuentra disponible en la base de datos de las Historias Clínicas </a:t>
            </a:r>
            <a:r>
              <a:rPr lang="es-EC" sz="2800" dirty="0"/>
              <a:t>del </a:t>
            </a:r>
            <a:r>
              <a:rPr lang="es-EC" sz="2800" dirty="0" smtClean="0"/>
              <a:t>Hospital</a:t>
            </a:r>
          </a:p>
          <a:p>
            <a:r>
              <a:rPr lang="es-EC" sz="2800" dirty="0" smtClean="0"/>
              <a:t>Debe imprimirse y colocarse inmediatamente al paciente.</a:t>
            </a:r>
            <a:r>
              <a:rPr lang="es-EC" sz="2800" dirty="0"/>
              <a:t> </a:t>
            </a:r>
            <a:endParaRPr lang="es-EC" sz="2800" dirty="0" smtClean="0"/>
          </a:p>
          <a:p>
            <a:r>
              <a:rPr lang="es-EC" sz="2800" dirty="0"/>
              <a:t>Deberá educarse a la familia y al paciente respecto al uso y beneficios de la identificación.</a:t>
            </a:r>
          </a:p>
          <a:p>
            <a:pPr marL="0" indent="0">
              <a:buNone/>
            </a:pPr>
            <a:endParaRPr lang="es-EC" sz="2800" dirty="0"/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57604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4000" b="1" dirty="0"/>
              <a:t>CONTENIDO DE LA NORMA</a:t>
            </a:r>
            <a:endParaRPr lang="es-EC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/>
              <a:t>No deberá administrarse medicamentos, ni componentes sanguíneos a pacientes sin brazaletes</a:t>
            </a:r>
            <a:r>
              <a:rPr lang="es-EC" dirty="0" smtClean="0"/>
              <a:t>.</a:t>
            </a:r>
          </a:p>
          <a:p>
            <a:r>
              <a:rPr lang="es-EC" dirty="0"/>
              <a:t>En ningún momento el paciente debe estar sin el brazalete puesto.</a:t>
            </a:r>
          </a:p>
          <a:p>
            <a:pPr marL="0" indent="0">
              <a:buNone/>
            </a:pPr>
            <a:endParaRPr lang="es-EC" dirty="0"/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95466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4000" b="1" dirty="0"/>
              <a:t>CONTENIDO DE LA NORMA</a:t>
            </a:r>
            <a:endParaRPr lang="es-EC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/>
              <a:t>Todo personal que detecte la ausencia de brazalete Identificativo en un paciente, se comunicará el hecho a la enfermera responsable de su atención</a:t>
            </a:r>
            <a:r>
              <a:rPr lang="es-EC" dirty="0" smtClean="0"/>
              <a:t>.</a:t>
            </a:r>
          </a:p>
          <a:p>
            <a:r>
              <a:rPr lang="es-EC" dirty="0"/>
              <a:t>Deberá ser </a:t>
            </a:r>
            <a:r>
              <a:rPr lang="es-EC" dirty="0" smtClean="0"/>
              <a:t>retirado </a:t>
            </a:r>
            <a:r>
              <a:rPr lang="es-EC" dirty="0"/>
              <a:t>por la familia, en su domicilio.</a:t>
            </a:r>
          </a:p>
          <a:p>
            <a:pPr marL="0" indent="0">
              <a:buNone/>
            </a:pPr>
            <a:endParaRPr lang="es-EC" dirty="0"/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11869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4000" b="1" dirty="0"/>
              <a:t>CONTENIDO DE LA NORMA</a:t>
            </a:r>
            <a:endParaRPr lang="es-EC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2800" dirty="0"/>
              <a:t>El servicio de Admisión se responsabilizará de la identificación inequívoca del paciente (para ello utilizará el Procedimiento para Identificación con la cédula de identidad, certificado de nacimiento y/o Ficha clínica única).</a:t>
            </a:r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54534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4000" b="1" dirty="0"/>
              <a:t>CONTENIDO DE LA NORMA</a:t>
            </a:r>
            <a:endParaRPr lang="es-EC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2800" dirty="0"/>
              <a:t>En el caso de pacientes ingresados por el día, que van a ser sometidos a pruebas o maniobras invasivas, o de unidades de hemodiálisis, el procedimiento para la identificación será el mismo que los pacientes hospitalizados</a:t>
            </a:r>
            <a:r>
              <a:rPr lang="es-EC" sz="2800" dirty="0" smtClean="0"/>
              <a:t>.</a:t>
            </a:r>
          </a:p>
          <a:p>
            <a:r>
              <a:rPr lang="es-EC" sz="2800" dirty="0"/>
              <a:t>En caso de fallecimiento del paciente, el cuerpo conservará el Brazalete de Identificación.</a:t>
            </a:r>
          </a:p>
          <a:p>
            <a:endParaRPr lang="es-EC" dirty="0"/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872825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sz="4000" b="1" dirty="0"/>
              <a:t>CONTENIDO DE LA NORMA</a:t>
            </a:r>
            <a:endParaRPr lang="es-EC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C" sz="2800" b="1" dirty="0"/>
              <a:t>Las razones para su cambio son</a:t>
            </a:r>
            <a:r>
              <a:rPr lang="es-EC" sz="2800" b="1" dirty="0" smtClean="0"/>
              <a:t>:</a:t>
            </a:r>
            <a:r>
              <a:rPr lang="es-EC" sz="2800" dirty="0"/>
              <a:t> </a:t>
            </a:r>
          </a:p>
          <a:p>
            <a:pPr marL="0" indent="0">
              <a:buNone/>
            </a:pPr>
            <a:r>
              <a:rPr lang="es-EC" sz="2800" dirty="0" smtClean="0"/>
              <a:t>1.-Daño </a:t>
            </a:r>
            <a:r>
              <a:rPr lang="es-EC" sz="2800" dirty="0"/>
              <a:t>de la piel (erosión, lesión, etc</a:t>
            </a:r>
            <a:r>
              <a:rPr lang="es-EC" sz="2800" dirty="0" smtClean="0"/>
              <a:t>.).</a:t>
            </a:r>
            <a:endParaRPr lang="es-EC" sz="2800" dirty="0"/>
          </a:p>
          <a:p>
            <a:pPr marL="0" indent="0">
              <a:buNone/>
            </a:pPr>
            <a:r>
              <a:rPr lang="es-EC" sz="2800" dirty="0" smtClean="0"/>
              <a:t>2.-Necesidad </a:t>
            </a:r>
            <a:r>
              <a:rPr lang="es-EC" sz="2800" dirty="0"/>
              <a:t>de acceso vascular</a:t>
            </a:r>
            <a:r>
              <a:rPr lang="es-EC" sz="2800" dirty="0" smtClean="0"/>
              <a:t>.</a:t>
            </a:r>
            <a:endParaRPr lang="es-EC" sz="2800" dirty="0"/>
          </a:p>
          <a:p>
            <a:pPr marL="0" indent="0">
              <a:buNone/>
            </a:pPr>
            <a:r>
              <a:rPr lang="es-EC" sz="2800" dirty="0" smtClean="0"/>
              <a:t>3.-Necesidad </a:t>
            </a:r>
            <a:r>
              <a:rPr lang="es-EC" sz="2800" dirty="0"/>
              <a:t>de contención física del paciente</a:t>
            </a:r>
            <a:r>
              <a:rPr lang="es-EC" sz="2800" dirty="0" smtClean="0"/>
              <a:t>.</a:t>
            </a:r>
            <a:endParaRPr lang="es-EC" sz="2800" dirty="0"/>
          </a:p>
          <a:p>
            <a:pPr marL="0" indent="0">
              <a:buNone/>
            </a:pPr>
            <a:r>
              <a:rPr lang="es-EC" sz="2800" dirty="0" smtClean="0"/>
              <a:t>4.-Toma </a:t>
            </a:r>
            <a:r>
              <a:rPr lang="es-EC" sz="2800" dirty="0"/>
              <a:t>de examen, sin tener otro acceso</a:t>
            </a:r>
            <a:r>
              <a:rPr lang="es-EC" sz="2800" dirty="0" smtClean="0"/>
              <a:t>.</a:t>
            </a:r>
            <a:endParaRPr lang="es-EC" sz="2800" dirty="0"/>
          </a:p>
          <a:p>
            <a:pPr marL="0" indent="0">
              <a:buNone/>
            </a:pPr>
            <a:r>
              <a:rPr lang="es-EC" sz="2800" dirty="0" smtClean="0"/>
              <a:t>5.-Problemas </a:t>
            </a:r>
            <a:r>
              <a:rPr lang="es-EC" sz="2800" dirty="0"/>
              <a:t>de lectura de los datos (borroso</a:t>
            </a:r>
            <a:r>
              <a:rPr lang="es-EC" sz="2800" dirty="0" smtClean="0"/>
              <a:t>).</a:t>
            </a:r>
            <a:endParaRPr lang="es-EC" sz="2800" dirty="0"/>
          </a:p>
          <a:p>
            <a:pPr marL="0" indent="0">
              <a:buNone/>
            </a:pPr>
            <a:r>
              <a:rPr lang="es-EC" sz="2800" dirty="0" smtClean="0"/>
              <a:t>6.-El </a:t>
            </a:r>
            <a:r>
              <a:rPr lang="es-EC" sz="2800" dirty="0"/>
              <a:t>cambio debe ser en presencia de un profesional de enfermería o admisiones.</a:t>
            </a:r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83703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4000" b="1" dirty="0"/>
              <a:t>CONTENIDO DE LA NORMA</a:t>
            </a:r>
            <a:endParaRPr lang="es-EC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C" sz="2800" b="1" dirty="0"/>
              <a:t>SITUACIONES ESPECIALES</a:t>
            </a:r>
            <a:r>
              <a:rPr lang="es-EC" sz="2800" b="1" dirty="0" smtClean="0"/>
              <a:t>:</a:t>
            </a:r>
            <a:endParaRPr lang="es-EC" sz="2800" dirty="0"/>
          </a:p>
          <a:p>
            <a:r>
              <a:rPr lang="es-EC" sz="2800" dirty="0"/>
              <a:t>En emergencias o en situaciones en que la vida del paciente se pueda ver afectadas, tienen prioridad los cuidados antes que la identificación del paciente. </a:t>
            </a:r>
            <a:endParaRPr lang="es-EC" sz="2800" dirty="0" smtClean="0"/>
          </a:p>
          <a:p>
            <a:r>
              <a:rPr lang="es-EC" sz="2800" dirty="0" smtClean="0"/>
              <a:t>En </a:t>
            </a:r>
            <a:r>
              <a:rPr lang="es-EC" sz="2800" dirty="0"/>
              <a:t>cuanto sea posible, la enfermera que esté a cargo del paciente será la encargada de identificar al paciente y colocar el brazalete.</a:t>
            </a:r>
          </a:p>
          <a:p>
            <a:pPr marL="0" indent="0">
              <a:buNone/>
            </a:pP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66609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4000" b="1" dirty="0"/>
              <a:t>CONTENIDO DE LA NORMA</a:t>
            </a:r>
            <a:endParaRPr lang="es-EC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2800" dirty="0"/>
              <a:t>En el caso del paciente rechaza llevar puesto el brazalete identificativo. El paciente deberá ser informado de los riesgos </a:t>
            </a:r>
            <a:r>
              <a:rPr lang="es-EC" sz="2800" dirty="0" smtClean="0"/>
              <a:t>que puede ocasionar por no llevar puesto </a:t>
            </a:r>
            <a:r>
              <a:rPr lang="es-EC" sz="2800" dirty="0"/>
              <a:t>el brazalete. </a:t>
            </a:r>
            <a:endParaRPr lang="es-EC" sz="2800" dirty="0" smtClean="0"/>
          </a:p>
          <a:p>
            <a:r>
              <a:rPr lang="es-EC" sz="2800" dirty="0" smtClean="0"/>
              <a:t>Esto </a:t>
            </a:r>
            <a:r>
              <a:rPr lang="es-EC" sz="2800" dirty="0"/>
              <a:t>debe ser presenciado por un </a:t>
            </a:r>
            <a:r>
              <a:rPr lang="es-EC" sz="2800" dirty="0" smtClean="0"/>
              <a:t> testigo </a:t>
            </a:r>
            <a:r>
              <a:rPr lang="es-EC" sz="2800" dirty="0"/>
              <a:t>( miembro del equipo) y claramente reflejado en los comentarios de enfermería.</a:t>
            </a:r>
          </a:p>
        </p:txBody>
      </p:sp>
    </p:spTree>
    <p:extLst>
      <p:ext uri="{BB962C8B-B14F-4D97-AF65-F5344CB8AC3E}">
        <p14:creationId xmlns:p14="http://schemas.microsoft.com/office/powerpoint/2010/main" val="3236251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4000" b="1" dirty="0"/>
              <a:t>CONTENIDO DE LA NORMA</a:t>
            </a:r>
            <a:endParaRPr lang="es-EC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320480"/>
          </a:xfrm>
        </p:spPr>
        <p:txBody>
          <a:bodyPr/>
          <a:lstStyle/>
          <a:p>
            <a:pPr marL="0" indent="0">
              <a:buNone/>
            </a:pPr>
            <a:r>
              <a:rPr lang="es-EC" sz="2400" dirty="0"/>
              <a:t>En situaciones en las que el paciente no puede ser </a:t>
            </a:r>
            <a:r>
              <a:rPr lang="es-EC" sz="2400" dirty="0" smtClean="0"/>
              <a:t>identificado, </a:t>
            </a:r>
            <a:r>
              <a:rPr lang="es-EC" sz="2400" dirty="0"/>
              <a:t>se emitirá un brazalete con las siguientes </a:t>
            </a:r>
            <a:r>
              <a:rPr lang="es-EC" sz="2400" dirty="0" smtClean="0"/>
              <a:t>características.</a:t>
            </a:r>
          </a:p>
          <a:p>
            <a:pPr marL="0" indent="0">
              <a:buNone/>
            </a:pPr>
            <a:r>
              <a:rPr lang="es-EC" sz="2400" dirty="0" smtClean="0"/>
              <a:t>1.-En </a:t>
            </a:r>
            <a:r>
              <a:rPr lang="es-EC" sz="2400" dirty="0"/>
              <a:t>lugar de los apellidos se colocara en orden de menor a mayor los número ordinales </a:t>
            </a:r>
            <a:r>
              <a:rPr lang="es-EC" sz="2400" dirty="0" smtClean="0"/>
              <a:t>:</a:t>
            </a:r>
          </a:p>
          <a:p>
            <a:pPr marL="0" indent="0">
              <a:buNone/>
            </a:pPr>
            <a:r>
              <a:rPr lang="es-EC" sz="2400" dirty="0" smtClean="0"/>
              <a:t>Primero </a:t>
            </a:r>
            <a:r>
              <a:rPr lang="es-EC" sz="2400" dirty="0" err="1"/>
              <a:t>Primero</a:t>
            </a:r>
            <a:r>
              <a:rPr lang="es-EC" sz="2400" dirty="0"/>
              <a:t>   en el caso de ser hombre será Primero y en el caso de ser mujer será </a:t>
            </a:r>
            <a:r>
              <a:rPr lang="es-EC" sz="2400" dirty="0" smtClean="0"/>
              <a:t>Primera</a:t>
            </a:r>
            <a:r>
              <a:rPr lang="es-EC" sz="2400" dirty="0"/>
              <a:t>.</a:t>
            </a:r>
            <a:endParaRPr lang="es-EC" sz="2400" dirty="0" smtClean="0"/>
          </a:p>
          <a:p>
            <a:pPr marL="0" indent="0">
              <a:buNone/>
            </a:pPr>
            <a:r>
              <a:rPr lang="es-EC" sz="2400" dirty="0" smtClean="0"/>
              <a:t>Así </a:t>
            </a:r>
            <a:r>
              <a:rPr lang="es-EC" sz="2400" dirty="0"/>
              <a:t>en el caso de tener varios usuarios que no tienen identificación se utiliza los siguiente números </a:t>
            </a:r>
            <a:r>
              <a:rPr lang="es-EC" sz="2400" dirty="0" smtClean="0"/>
              <a:t>ordinarios.</a:t>
            </a:r>
          </a:p>
          <a:p>
            <a:pPr marL="0" indent="0">
              <a:buNone/>
            </a:pPr>
            <a:r>
              <a:rPr lang="es-EC" sz="2400" dirty="0" smtClean="0"/>
              <a:t>Segundo </a:t>
            </a:r>
            <a:r>
              <a:rPr lang="es-EC" sz="2400" dirty="0"/>
              <a:t>Segundo Segunda, Tercero </a:t>
            </a:r>
            <a:r>
              <a:rPr lang="es-EC" sz="2400" dirty="0" err="1"/>
              <a:t>Tercero</a:t>
            </a:r>
            <a:r>
              <a:rPr lang="es-EC" sz="2400" dirty="0"/>
              <a:t> </a:t>
            </a:r>
            <a:r>
              <a:rPr lang="es-EC" sz="2400" dirty="0" err="1"/>
              <a:t>Tercero</a:t>
            </a:r>
            <a:r>
              <a:rPr lang="es-EC" sz="2400" dirty="0"/>
              <a:t> etc...  y el </a:t>
            </a:r>
            <a:r>
              <a:rPr lang="es-EC" sz="2400" dirty="0" smtClean="0"/>
              <a:t>2.-No </a:t>
            </a:r>
            <a:r>
              <a:rPr lang="es-EC" sz="2400" dirty="0"/>
              <a:t>de Historia que se le asigne.</a:t>
            </a:r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54003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764705"/>
            <a:ext cx="6624736" cy="5337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0903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914400"/>
          </a:xfrm>
        </p:spPr>
        <p:txBody>
          <a:bodyPr/>
          <a:lstStyle/>
          <a:p>
            <a:pPr algn="ctr"/>
            <a:r>
              <a:rPr lang="es-EC" sz="4000" b="1" dirty="0"/>
              <a:t>REGISTRO DE LA </a:t>
            </a:r>
            <a:r>
              <a:rPr lang="es-EC" sz="4000" b="1" dirty="0" smtClean="0"/>
              <a:t>ACTIVIDAD</a:t>
            </a:r>
            <a:r>
              <a:rPr lang="es-EC" dirty="0"/>
              <a:t/>
            </a:r>
            <a:br>
              <a:rPr lang="es-EC" dirty="0"/>
            </a:b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s-EC" dirty="0"/>
          </a:p>
          <a:p>
            <a:r>
              <a:rPr lang="es-EC" sz="2800" dirty="0"/>
              <a:t>La instalación del brazalete de identificación en el paciente o cambio de este, quedará registrado en </a:t>
            </a:r>
            <a:r>
              <a:rPr lang="es-EC" sz="2800" dirty="0" smtClean="0"/>
              <a:t>la historia </a:t>
            </a:r>
            <a:r>
              <a:rPr lang="es-EC" sz="2800" dirty="0"/>
              <a:t>clínica indicando fecha, hora y responsable.</a:t>
            </a:r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422340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82240" y="260648"/>
            <a:ext cx="8229600" cy="914400"/>
          </a:xfrm>
        </p:spPr>
        <p:txBody>
          <a:bodyPr/>
          <a:lstStyle/>
          <a:p>
            <a:pPr algn="ctr"/>
            <a:r>
              <a:rPr lang="es-EC" sz="4000" b="1" dirty="0" smtClean="0"/>
              <a:t>VERIFICACION DE LA IDENTIFICACION</a:t>
            </a:r>
            <a:endParaRPr lang="es-EC" dirty="0"/>
          </a:p>
        </p:txBody>
      </p:sp>
      <p:sp>
        <p:nvSpPr>
          <p:cNvPr id="5" name="Rectangle 12"/>
          <p:cNvSpPr/>
          <p:nvPr/>
        </p:nvSpPr>
        <p:spPr>
          <a:xfrm>
            <a:off x="1684254" y="1931365"/>
            <a:ext cx="52078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15000"/>
              </a:spcBef>
              <a:spcAft>
                <a:spcPct val="15000"/>
              </a:spcAft>
              <a:buClr>
                <a:srgbClr val="990033"/>
              </a:buClr>
              <a:buSzPct val="120000"/>
              <a:defRPr/>
            </a:pPr>
            <a:r>
              <a:rPr lang="es-ES" sz="2800" b="0" i="0" dirty="0" smtClean="0"/>
              <a:t>TRASLADO DEL PACIENTE</a:t>
            </a:r>
            <a:endParaRPr lang="es-ES" sz="2800" b="0" i="0" kern="0" spc="-110" dirty="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pic>
        <p:nvPicPr>
          <p:cNvPr id="6" name="Picture 12" descr="IMG-20120421-00237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334315">
            <a:off x="2157949" y="2715140"/>
            <a:ext cx="4032448" cy="30289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62725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/>
          <p:nvPr/>
        </p:nvSpPr>
        <p:spPr>
          <a:xfrm>
            <a:off x="1684254" y="1931365"/>
            <a:ext cx="52078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15000"/>
              </a:spcBef>
              <a:spcAft>
                <a:spcPct val="15000"/>
              </a:spcAft>
              <a:buClr>
                <a:srgbClr val="990033"/>
              </a:buClr>
              <a:buSzPct val="120000"/>
              <a:defRPr/>
            </a:pPr>
            <a:r>
              <a:rPr lang="es-ES" sz="2800" b="0" i="0" dirty="0" smtClean="0"/>
              <a:t>RECIBIR O ENTREGAR EL BINOMIO – MADRE HIJO/A</a:t>
            </a:r>
            <a:endParaRPr lang="es-ES" sz="2800" b="0" i="0" kern="0" spc="-110" dirty="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pic>
        <p:nvPicPr>
          <p:cNvPr id="6" name="Picture 24" descr="IMG-20120421-00238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76308">
            <a:off x="2200312" y="3279579"/>
            <a:ext cx="4877169" cy="2770880"/>
          </a:xfrm>
          <a:prstGeom prst="rect">
            <a:avLst/>
          </a:prstGeom>
          <a:noFill/>
        </p:spPr>
      </p:pic>
      <p:sp>
        <p:nvSpPr>
          <p:cNvPr id="7" name="1 Título"/>
          <p:cNvSpPr txBox="1">
            <a:spLocks/>
          </p:cNvSpPr>
          <p:nvPr/>
        </p:nvSpPr>
        <p:spPr bwMode="auto">
          <a:xfrm>
            <a:off x="683568" y="188640"/>
            <a:ext cx="822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Corbel" pitchFamily="34" charset="0"/>
                <a:ea typeface="+mj-ea"/>
                <a:cs typeface="Times New Roman" pitchFamily="18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9pPr>
          </a:lstStyle>
          <a:p>
            <a:pPr algn="ctr"/>
            <a:r>
              <a:rPr lang="es-EC" sz="4000" b="1" dirty="0" smtClean="0"/>
              <a:t>VERIFICACION DE LA IDENTIFICACION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207392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/>
          <p:nvPr/>
        </p:nvSpPr>
        <p:spPr>
          <a:xfrm>
            <a:off x="1684254" y="1931365"/>
            <a:ext cx="52078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15000"/>
              </a:spcBef>
              <a:spcAft>
                <a:spcPct val="15000"/>
              </a:spcAft>
              <a:buClr>
                <a:srgbClr val="990033"/>
              </a:buClr>
              <a:buSzPct val="120000"/>
              <a:defRPr/>
            </a:pPr>
            <a:r>
              <a:rPr lang="es-ES" sz="2800" b="0" i="0" dirty="0" smtClean="0"/>
              <a:t>RECIBIR O ENTREGAR EL BINOMIO – MADRE HIJO/A</a:t>
            </a:r>
            <a:endParaRPr lang="es-ES" sz="2800" b="0" i="0" kern="0" spc="-110" dirty="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pic>
        <p:nvPicPr>
          <p:cNvPr id="6" name="Picture 24" descr="IMG-20120421-00238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76308">
            <a:off x="2200312" y="3279579"/>
            <a:ext cx="4877169" cy="2770880"/>
          </a:xfrm>
          <a:prstGeom prst="rect">
            <a:avLst/>
          </a:prstGeom>
          <a:noFill/>
        </p:spPr>
      </p:pic>
      <p:sp>
        <p:nvSpPr>
          <p:cNvPr id="7" name="1 Título"/>
          <p:cNvSpPr txBox="1">
            <a:spLocks/>
          </p:cNvSpPr>
          <p:nvPr/>
        </p:nvSpPr>
        <p:spPr bwMode="auto">
          <a:xfrm>
            <a:off x="683568" y="188640"/>
            <a:ext cx="822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Corbel" pitchFamily="34" charset="0"/>
                <a:ea typeface="+mj-ea"/>
                <a:cs typeface="Times New Roman" pitchFamily="18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9pPr>
          </a:lstStyle>
          <a:p>
            <a:pPr algn="ctr"/>
            <a:r>
              <a:rPr lang="es-EC" sz="4000" b="1" dirty="0" smtClean="0"/>
              <a:t>VERIFICACION DE LA IDENTIFICACION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933906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2"/>
          <p:cNvSpPr/>
          <p:nvPr/>
        </p:nvSpPr>
        <p:spPr>
          <a:xfrm>
            <a:off x="1684254" y="1776556"/>
            <a:ext cx="52078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15000"/>
              </a:spcBef>
              <a:spcAft>
                <a:spcPct val="15000"/>
              </a:spcAft>
              <a:buClr>
                <a:srgbClr val="990033"/>
              </a:buClr>
              <a:buSzPct val="120000"/>
              <a:defRPr/>
            </a:pPr>
            <a:r>
              <a:rPr lang="es-ES" sz="2800" b="0" i="0" dirty="0" smtClean="0"/>
              <a:t>ANTES DEL CONTROL DE LOS SIGNOS VITALES</a:t>
            </a:r>
            <a:endParaRPr lang="es-ES" sz="2800" b="0" i="0" kern="0" spc="-110" dirty="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pic>
        <p:nvPicPr>
          <p:cNvPr id="7" name="Picture 18" descr="IMG-20120421-00245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58619">
            <a:off x="2546567" y="3043719"/>
            <a:ext cx="4122239" cy="3096344"/>
          </a:xfrm>
          <a:prstGeom prst="rect">
            <a:avLst/>
          </a:prstGeom>
          <a:noFill/>
        </p:spPr>
      </p:pic>
      <p:sp>
        <p:nvSpPr>
          <p:cNvPr id="9" name="1 Título"/>
          <p:cNvSpPr txBox="1">
            <a:spLocks/>
          </p:cNvSpPr>
          <p:nvPr/>
        </p:nvSpPr>
        <p:spPr bwMode="auto">
          <a:xfrm>
            <a:off x="683568" y="188640"/>
            <a:ext cx="822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Corbel" pitchFamily="34" charset="0"/>
                <a:ea typeface="+mj-ea"/>
                <a:cs typeface="Times New Roman" pitchFamily="18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9pPr>
          </a:lstStyle>
          <a:p>
            <a:pPr algn="ctr"/>
            <a:r>
              <a:rPr lang="es-EC" sz="4000" b="1" dirty="0" smtClean="0"/>
              <a:t>VERIFICACION DE LA IDENTIFICACION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998207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/>
          <p:nvPr/>
        </p:nvSpPr>
        <p:spPr>
          <a:xfrm>
            <a:off x="1684254" y="1776556"/>
            <a:ext cx="52078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15000"/>
              </a:spcBef>
              <a:spcAft>
                <a:spcPct val="15000"/>
              </a:spcAft>
              <a:buClr>
                <a:srgbClr val="990033"/>
              </a:buClr>
              <a:buSzPct val="120000"/>
              <a:defRPr/>
            </a:pPr>
            <a:r>
              <a:rPr lang="es-ES" sz="2800" b="0" i="0" dirty="0" smtClean="0"/>
              <a:t>ANTES DE LOS EXAMENES DE IMAGENOLOGIA</a:t>
            </a:r>
            <a:endParaRPr lang="es-ES" sz="2800" b="0" i="0" kern="0" spc="-110" dirty="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pic>
        <p:nvPicPr>
          <p:cNvPr id="6" name="Picture 6" descr="IMG_294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71963" y="2787601"/>
            <a:ext cx="4032448" cy="3028901"/>
          </a:xfrm>
          <a:prstGeom prst="rect">
            <a:avLst/>
          </a:prstGeom>
          <a:noFill/>
        </p:spPr>
      </p:pic>
      <p:sp>
        <p:nvSpPr>
          <p:cNvPr id="7" name="1 Título"/>
          <p:cNvSpPr txBox="1">
            <a:spLocks/>
          </p:cNvSpPr>
          <p:nvPr/>
        </p:nvSpPr>
        <p:spPr bwMode="auto">
          <a:xfrm>
            <a:off x="683568" y="188640"/>
            <a:ext cx="822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Corbel" pitchFamily="34" charset="0"/>
                <a:ea typeface="+mj-ea"/>
                <a:cs typeface="Times New Roman" pitchFamily="18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9pPr>
          </a:lstStyle>
          <a:p>
            <a:pPr algn="ctr"/>
            <a:r>
              <a:rPr lang="es-EC" sz="4000" b="1" dirty="0" smtClean="0"/>
              <a:t>VERIFICACION DE LA IDENTIFICACION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341128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2"/>
          <p:cNvSpPr/>
          <p:nvPr/>
        </p:nvSpPr>
        <p:spPr>
          <a:xfrm>
            <a:off x="1684254" y="1776556"/>
            <a:ext cx="52078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15000"/>
              </a:spcBef>
              <a:spcAft>
                <a:spcPct val="15000"/>
              </a:spcAft>
              <a:buClr>
                <a:srgbClr val="990033"/>
              </a:buClr>
              <a:buSzPct val="120000"/>
              <a:defRPr/>
            </a:pPr>
            <a:r>
              <a:rPr lang="es-ES" sz="2800" b="0" i="0" dirty="0" smtClean="0"/>
              <a:t>ADMINISTRAR LA ALIMENTACION</a:t>
            </a:r>
            <a:endParaRPr lang="es-ES" sz="2800" b="0" i="0" kern="0" spc="-110" dirty="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pic>
        <p:nvPicPr>
          <p:cNvPr id="8" name="Picture 14" descr="IMG-20120421-0024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24902">
            <a:off x="2455076" y="2971009"/>
            <a:ext cx="3580535" cy="2689454"/>
          </a:xfrm>
          <a:prstGeom prst="rect">
            <a:avLst/>
          </a:prstGeom>
          <a:noFill/>
        </p:spPr>
      </p:pic>
      <p:sp>
        <p:nvSpPr>
          <p:cNvPr id="10" name="1 Título"/>
          <p:cNvSpPr txBox="1">
            <a:spLocks/>
          </p:cNvSpPr>
          <p:nvPr/>
        </p:nvSpPr>
        <p:spPr bwMode="auto">
          <a:xfrm>
            <a:off x="683568" y="188640"/>
            <a:ext cx="822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Corbel" pitchFamily="34" charset="0"/>
                <a:ea typeface="+mj-ea"/>
                <a:cs typeface="Times New Roman" pitchFamily="18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9pPr>
          </a:lstStyle>
          <a:p>
            <a:pPr algn="ctr"/>
            <a:r>
              <a:rPr lang="es-EC" sz="4000" b="1" dirty="0" smtClean="0"/>
              <a:t>VERIFICACION DE LA IDENTIFICACION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90573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2"/>
          <p:cNvSpPr/>
          <p:nvPr/>
        </p:nvSpPr>
        <p:spPr>
          <a:xfrm>
            <a:off x="1684254" y="1776556"/>
            <a:ext cx="52078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15000"/>
              </a:spcBef>
              <a:spcAft>
                <a:spcPct val="15000"/>
              </a:spcAft>
              <a:buClr>
                <a:srgbClr val="990033"/>
              </a:buClr>
              <a:buSzPct val="120000"/>
              <a:defRPr/>
            </a:pPr>
            <a:r>
              <a:rPr lang="es-ES" sz="2800" b="0" i="0" dirty="0" smtClean="0"/>
              <a:t>ADMINISTRAR CUALQUIER PROCEDIMIENTO</a:t>
            </a:r>
            <a:endParaRPr lang="es-ES" sz="2800" b="0" i="0" kern="0" spc="-110" dirty="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pic>
        <p:nvPicPr>
          <p:cNvPr id="9" name="Picture 26" descr="IMG_2938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68778">
            <a:off x="2635882" y="3112844"/>
            <a:ext cx="3845207" cy="2888255"/>
          </a:xfrm>
          <a:prstGeom prst="rect">
            <a:avLst/>
          </a:prstGeom>
          <a:noFill/>
        </p:spPr>
      </p:pic>
      <p:sp>
        <p:nvSpPr>
          <p:cNvPr id="10" name="1 Título"/>
          <p:cNvSpPr txBox="1">
            <a:spLocks/>
          </p:cNvSpPr>
          <p:nvPr/>
        </p:nvSpPr>
        <p:spPr bwMode="auto">
          <a:xfrm>
            <a:off x="683568" y="188640"/>
            <a:ext cx="822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Corbel" pitchFamily="34" charset="0"/>
                <a:ea typeface="+mj-ea"/>
                <a:cs typeface="Times New Roman" pitchFamily="18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9pPr>
          </a:lstStyle>
          <a:p>
            <a:pPr algn="ctr"/>
            <a:r>
              <a:rPr lang="es-EC" sz="4000" b="1" dirty="0" smtClean="0"/>
              <a:t>VERIFICACION DE LA IDENTIFICACION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812814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/>
          <p:nvPr/>
        </p:nvSpPr>
        <p:spPr>
          <a:xfrm>
            <a:off x="1725197" y="1719618"/>
            <a:ext cx="52078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15000"/>
              </a:spcBef>
              <a:spcAft>
                <a:spcPct val="15000"/>
              </a:spcAft>
              <a:buClr>
                <a:srgbClr val="990033"/>
              </a:buClr>
              <a:buSzPct val="120000"/>
              <a:defRPr/>
            </a:pPr>
            <a:r>
              <a:rPr lang="es-ES" sz="2800" b="0" i="0" dirty="0" smtClean="0"/>
              <a:t>DE LA TOMA DE LABORATORIO</a:t>
            </a:r>
            <a:endParaRPr lang="es-ES" sz="2800" b="0" i="0" kern="0" spc="-110" dirty="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pic>
        <p:nvPicPr>
          <p:cNvPr id="7" name="Picture 3" descr="C:\Users\conputer\AppData\Local\Microsoft\Windows\Temporary Internet Files\Content.IE5\SH6XZV38\IMG_29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293030">
            <a:off x="3136580" y="2894374"/>
            <a:ext cx="3805680" cy="2999108"/>
          </a:xfrm>
          <a:prstGeom prst="rect">
            <a:avLst/>
          </a:prstGeom>
          <a:noFill/>
        </p:spPr>
      </p:pic>
      <p:sp>
        <p:nvSpPr>
          <p:cNvPr id="8" name="1 Título"/>
          <p:cNvSpPr txBox="1">
            <a:spLocks/>
          </p:cNvSpPr>
          <p:nvPr/>
        </p:nvSpPr>
        <p:spPr bwMode="auto">
          <a:xfrm>
            <a:off x="683568" y="188640"/>
            <a:ext cx="822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Corbel" pitchFamily="34" charset="0"/>
                <a:ea typeface="+mj-ea"/>
                <a:cs typeface="Times New Roman" pitchFamily="18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9pPr>
          </a:lstStyle>
          <a:p>
            <a:pPr algn="ctr"/>
            <a:r>
              <a:rPr lang="es-EC" sz="4000" b="1" dirty="0" smtClean="0"/>
              <a:t>VERIFICACION DE LA IDENTIFICACION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024732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2"/>
          <p:cNvSpPr/>
          <p:nvPr/>
        </p:nvSpPr>
        <p:spPr>
          <a:xfrm>
            <a:off x="1684254" y="1776556"/>
            <a:ext cx="52078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15000"/>
              </a:spcBef>
              <a:spcAft>
                <a:spcPct val="15000"/>
              </a:spcAft>
              <a:buClr>
                <a:srgbClr val="990033"/>
              </a:buClr>
              <a:buSzPct val="120000"/>
              <a:defRPr/>
            </a:pPr>
            <a:r>
              <a:rPr lang="es-ES" sz="2800" b="0" i="0" dirty="0" smtClean="0"/>
              <a:t>DEL EGRESO DEL HOSPITAL</a:t>
            </a:r>
            <a:endParaRPr lang="es-ES" sz="2800" b="0" i="0" kern="0" spc="-110" dirty="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pic>
        <p:nvPicPr>
          <p:cNvPr id="8" name="Picture 8" descr="IMG-20120421-0024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394279">
            <a:off x="2794785" y="2696787"/>
            <a:ext cx="4481874" cy="3366478"/>
          </a:xfrm>
          <a:prstGeom prst="rect">
            <a:avLst/>
          </a:prstGeom>
          <a:noFill/>
        </p:spPr>
      </p:pic>
      <p:sp>
        <p:nvSpPr>
          <p:cNvPr id="9" name="1 Título"/>
          <p:cNvSpPr txBox="1">
            <a:spLocks/>
          </p:cNvSpPr>
          <p:nvPr/>
        </p:nvSpPr>
        <p:spPr bwMode="auto">
          <a:xfrm>
            <a:off x="683568" y="188640"/>
            <a:ext cx="822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Corbel" pitchFamily="34" charset="0"/>
                <a:ea typeface="+mj-ea"/>
                <a:cs typeface="Times New Roman" pitchFamily="18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9pPr>
          </a:lstStyle>
          <a:p>
            <a:pPr algn="ctr"/>
            <a:r>
              <a:rPr lang="es-EC" sz="4000" b="1" dirty="0" smtClean="0"/>
              <a:t>VERIFICACION DE LA IDENTIFICACION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692543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4000" b="1" dirty="0" smtClean="0"/>
              <a:t>VERIFICACIÒN DE PACIENTES</a:t>
            </a:r>
            <a:endParaRPr lang="es-EC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C" sz="2800" dirty="0"/>
              <a:t>La forma más habitual de identificación de los pacientes en centros </a:t>
            </a:r>
            <a:r>
              <a:rPr lang="es-EC" sz="2800" dirty="0" smtClean="0"/>
              <a:t>hospitalarios:</a:t>
            </a:r>
          </a:p>
          <a:p>
            <a:r>
              <a:rPr lang="es-EC" sz="2800" dirty="0" smtClean="0"/>
              <a:t>Número </a:t>
            </a:r>
            <a:r>
              <a:rPr lang="es-EC" sz="2800" dirty="0"/>
              <a:t>de habitación o de </a:t>
            </a:r>
            <a:r>
              <a:rPr lang="es-EC" sz="2800" dirty="0" smtClean="0"/>
              <a:t>cama</a:t>
            </a:r>
          </a:p>
          <a:p>
            <a:r>
              <a:rPr lang="es-EC" sz="2800" dirty="0" smtClean="0"/>
              <a:t>Diagnóstico</a:t>
            </a:r>
          </a:p>
          <a:p>
            <a:r>
              <a:rPr lang="es-EC" sz="2800" dirty="0" smtClean="0"/>
              <a:t>Características </a:t>
            </a:r>
            <a:r>
              <a:rPr lang="es-EC" sz="2800" dirty="0"/>
              <a:t>físicas o </a:t>
            </a:r>
            <a:r>
              <a:rPr lang="es-EC" sz="2800" dirty="0" smtClean="0"/>
              <a:t>psicológicas</a:t>
            </a:r>
          </a:p>
          <a:p>
            <a:r>
              <a:rPr lang="es-EC" sz="2800" dirty="0" smtClean="0"/>
              <a:t>O </a:t>
            </a:r>
            <a:r>
              <a:rPr lang="es-EC" sz="2800" dirty="0"/>
              <a:t>por el hecho de que respondan a un nombre determinado.</a:t>
            </a:r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505642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2"/>
          <p:cNvSpPr/>
          <p:nvPr/>
        </p:nvSpPr>
        <p:spPr>
          <a:xfrm>
            <a:off x="1691680" y="1556792"/>
            <a:ext cx="52078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15000"/>
              </a:spcBef>
              <a:spcAft>
                <a:spcPct val="15000"/>
              </a:spcAft>
              <a:buClr>
                <a:srgbClr val="990033"/>
              </a:buClr>
              <a:buSzPct val="120000"/>
              <a:defRPr/>
            </a:pPr>
            <a:r>
              <a:rPr lang="es-ES" sz="2800" b="0" i="0" dirty="0" smtClean="0"/>
              <a:t>DEL EGRESO DEL HOSPITAL</a:t>
            </a:r>
            <a:endParaRPr lang="es-ES" sz="2800" b="0" i="0" kern="0" spc="-110" dirty="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sp>
        <p:nvSpPr>
          <p:cNvPr id="9" name="1 Título"/>
          <p:cNvSpPr txBox="1">
            <a:spLocks/>
          </p:cNvSpPr>
          <p:nvPr/>
        </p:nvSpPr>
        <p:spPr bwMode="auto">
          <a:xfrm>
            <a:off x="683568" y="188640"/>
            <a:ext cx="822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Corbel" pitchFamily="34" charset="0"/>
                <a:ea typeface="+mj-ea"/>
                <a:cs typeface="Times New Roman" pitchFamily="18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9pPr>
          </a:lstStyle>
          <a:p>
            <a:pPr algn="ctr"/>
            <a:r>
              <a:rPr lang="es-EC" sz="4000" b="1" dirty="0" smtClean="0"/>
              <a:t>VERIFICACION DE LA IDENTIFICACION</a:t>
            </a:r>
            <a:endParaRPr lang="es-EC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4084574060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1106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C" dirty="0" smtClean="0"/>
              <a:t>			</a:t>
            </a:r>
            <a:endParaRPr lang="es-EC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572" y="1412777"/>
            <a:ext cx="7704855" cy="4167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75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4000" b="1" dirty="0"/>
              <a:t>VERIFICACIÒN DE PACIENTES</a:t>
            </a:r>
            <a:endParaRPr lang="es-EC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2800" dirty="0"/>
              <a:t>Sin embargo los problemas relacionados con el estado cognitivo, el lenguaje, la audición, el idioma o la edad de las personas hospitalizadas se pueden convertir en barreras que pueden dificultar la seguridad de la atención</a:t>
            </a:r>
            <a:r>
              <a:rPr lang="es-EC" sz="2800" dirty="0" smtClean="0"/>
              <a:t>.</a:t>
            </a:r>
          </a:p>
          <a:p>
            <a:endParaRPr lang="es-EC" sz="2800" dirty="0"/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773405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4000" b="1" dirty="0"/>
              <a:t>VERIFICACIÒN DE PACIENTES</a:t>
            </a:r>
            <a:endParaRPr lang="es-EC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2800" dirty="0"/>
              <a:t>La identificación inadecuada de los usuarios de un centro hospitalario es una causa importante de los problemas y complicaciones asociadas a errores asistenciales.</a:t>
            </a:r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07384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4000" b="1" dirty="0"/>
              <a:t>VERIFICACIÒN DE PACIENTES</a:t>
            </a:r>
            <a:endParaRPr lang="es-EC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2800" dirty="0"/>
              <a:t>El personal de salud suele ser excesivamente confiado en lo que a la identificación de pacientes se refiere. Al conocer a un paciente, se asume que los demás también le conocen.</a:t>
            </a:r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99489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4000" b="1" dirty="0"/>
              <a:t>VERIFICACIÒN DE PACIENTES</a:t>
            </a:r>
            <a:endParaRPr lang="es-EC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2800" dirty="0" smtClean="0"/>
              <a:t>La verificación de pacientes,  mediante el uso de un BRAZALETE IDENTIFICATIVO, puede disminuir los </a:t>
            </a:r>
            <a:r>
              <a:rPr lang="es-EC" sz="2800" dirty="0"/>
              <a:t>errores asociados </a:t>
            </a:r>
            <a:r>
              <a:rPr lang="es-EC" sz="2800" dirty="0" smtClean="0"/>
              <a:t>a la </a:t>
            </a:r>
            <a:r>
              <a:rPr lang="es-EC" sz="2800" dirty="0"/>
              <a:t>adecuada identificación de los </a:t>
            </a:r>
            <a:r>
              <a:rPr lang="es-EC" sz="2800" dirty="0" smtClean="0"/>
              <a:t>pacientes.</a:t>
            </a:r>
            <a:endParaRPr lang="es-EC" sz="2800" dirty="0"/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79798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4000" b="1" dirty="0"/>
              <a:t>VERIFICACIÒN DE PACIENTES</a:t>
            </a:r>
            <a:endParaRPr lang="es-EC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C" sz="2800" b="1" dirty="0"/>
              <a:t>E</a:t>
            </a:r>
            <a:r>
              <a:rPr lang="es-EC" sz="2800" b="1" dirty="0" smtClean="0"/>
              <a:t>l </a:t>
            </a:r>
            <a:r>
              <a:rPr lang="es-EC" sz="2800" b="1" dirty="0"/>
              <a:t>Brazalete de Identificación</a:t>
            </a:r>
            <a:r>
              <a:rPr lang="es-EC" sz="2800" dirty="0"/>
              <a:t>, </a:t>
            </a:r>
            <a:r>
              <a:rPr lang="es-EC" sz="2800" dirty="0" smtClean="0"/>
              <a:t>permitirá </a:t>
            </a:r>
            <a:r>
              <a:rPr lang="es-EC" sz="2800" dirty="0"/>
              <a:t>aumentar la seguridad en los tratamientos médicos, quirúrgicos y farmacológicos de los pacientes. Se trata de una medida que permite aumentar la calidad de la atención brindada por nuestra institución.</a:t>
            </a:r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4650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AC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ACI</Template>
  <TotalTime>8681</TotalTime>
  <Words>1342</Words>
  <Application>Microsoft Office PowerPoint</Application>
  <PresentationFormat>Presentación en pantalla (4:3)</PresentationFormat>
  <Paragraphs>130</Paragraphs>
  <Slides>41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41</vt:i4>
      </vt:variant>
    </vt:vector>
  </HeadingPairs>
  <TitlesOfParts>
    <vt:vector size="43" baseType="lpstr">
      <vt:lpstr>ACI</vt:lpstr>
      <vt:lpstr>Document</vt:lpstr>
      <vt:lpstr>VERIFICACIÒN DE PACIENTES</vt:lpstr>
      <vt:lpstr>Presentación de PowerPoint</vt:lpstr>
      <vt:lpstr>Presentación de PowerPoint</vt:lpstr>
      <vt:lpstr>VERIFICACIÒN DE PACIENTES</vt:lpstr>
      <vt:lpstr>VERIFICACIÒN DE PACIENTES</vt:lpstr>
      <vt:lpstr>VERIFICACIÒN DE PACIENTES</vt:lpstr>
      <vt:lpstr>VERIFICACIÒN DE PACIENTES</vt:lpstr>
      <vt:lpstr>VERIFICACIÒN DE PACIENTES</vt:lpstr>
      <vt:lpstr>VERIFICACIÒN DE PACIENTES</vt:lpstr>
      <vt:lpstr>DEFINICIONES </vt:lpstr>
      <vt:lpstr>DEFINICIONES</vt:lpstr>
      <vt:lpstr>DEFINICIONES</vt:lpstr>
      <vt:lpstr>Presentación de PowerPoint</vt:lpstr>
      <vt:lpstr>OBJETIVO GENERAL </vt:lpstr>
      <vt:lpstr>OBJETIVOS ESPECIFICOS </vt:lpstr>
      <vt:lpstr>ALCANCE </vt:lpstr>
      <vt:lpstr>CONTENIDO DE LA NORMA </vt:lpstr>
      <vt:lpstr>CONTENIDO DE LA NORMA</vt:lpstr>
      <vt:lpstr>CONTENIDO DE LA NORMA</vt:lpstr>
      <vt:lpstr>CONTENIDO DE LA NORMA</vt:lpstr>
      <vt:lpstr>CONTENIDO DE LA NORMA</vt:lpstr>
      <vt:lpstr>CONTENIDO DE LA NORMA</vt:lpstr>
      <vt:lpstr>CONTENIDO DE LA NORMA</vt:lpstr>
      <vt:lpstr>CONTENIDO DE LA NORMA</vt:lpstr>
      <vt:lpstr>CONTENIDO DE LA NORMA</vt:lpstr>
      <vt:lpstr>CONTENIDO DE LA NORMA</vt:lpstr>
      <vt:lpstr>CONTENIDO DE LA NORMA</vt:lpstr>
      <vt:lpstr>CONTENIDO DE LA NORMA</vt:lpstr>
      <vt:lpstr>CONTENIDO DE LA NORMA</vt:lpstr>
      <vt:lpstr>REGISTRO DE LA ACTIVIDAD </vt:lpstr>
      <vt:lpstr>VERIFICACION DE LA IDENTIFICACION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Accreditation Canada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Enhancing Quality Health Service: Patient Safety and ROPs Day 2</dc:title>
  <dc:creator>Teague Lamarche</dc:creator>
  <cp:lastModifiedBy>Epidemiologia Calidad</cp:lastModifiedBy>
  <cp:revision>284</cp:revision>
  <cp:lastPrinted>2013-09-20T14:13:56Z</cp:lastPrinted>
  <dcterms:created xsi:type="dcterms:W3CDTF">2013-03-15T17:51:15Z</dcterms:created>
  <dcterms:modified xsi:type="dcterms:W3CDTF">2015-08-03T20:13:54Z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fcbd3594-6dfb-4fce-8e99-6eee03a755bc</vt:lpwstr>
  </property>
  <property fmtid="{D5CDD505-2E9C-101B-9397-08002B2CF9AE}" pid="3" name="ContentTypeId">
    <vt:lpwstr>0x01010056343753479232448B34A7B6199D2566</vt:lpwstr>
  </property>
  <property fmtid="{D5CDD505-2E9C-101B-9397-08002B2CF9AE}" pid="4" name="Partner">
    <vt:lpwstr>International</vt:lpwstr>
  </property>
  <property fmtid="{D5CDD505-2E9C-101B-9397-08002B2CF9AE}" pid="5" name="Session Type">
    <vt:lpwstr>Workshop</vt:lpwstr>
  </property>
  <property fmtid="{D5CDD505-2E9C-101B-9397-08002B2CF9AE}" pid="6" name="Language">
    <vt:lpwstr>English</vt:lpwstr>
  </property>
  <property fmtid="{D5CDD505-2E9C-101B-9397-08002B2CF9AE}" pid="7" name="_DCDateModified">
    <vt:lpwstr>2013-03-15T15:29:00Z</vt:lpwstr>
  </property>
  <property fmtid="{D5CDD505-2E9C-101B-9397-08002B2CF9AE}" pid="8" name="_DCDateCreated">
    <vt:lpwstr>2013-03-01T01:00:00Z</vt:lpwstr>
  </property>
  <property fmtid="{D5CDD505-2E9C-101B-9397-08002B2CF9AE}" pid="9" name="_dlc_DocId">
    <vt:lpwstr>ACCID-313-92</vt:lpwstr>
  </property>
  <property fmtid="{D5CDD505-2E9C-101B-9397-08002B2CF9AE}" pid="10" name="Document Type">
    <vt:lpwstr>Presentation</vt:lpwstr>
  </property>
  <property fmtid="{D5CDD505-2E9C-101B-9397-08002B2CF9AE}" pid="11" name="_dlc_DocIdUrl">
    <vt:lpwstr>http://webdoc01/sites/intranet/Teams/LandDTeam/_layouts/DocIdRedir.aspx?ID=ACCID-313-92, ACCID-313-92</vt:lpwstr>
  </property>
  <property fmtid="{D5CDD505-2E9C-101B-9397-08002B2CF9AE}" pid="12" name="TaxCatchAll">
    <vt:lpwstr/>
  </property>
  <property fmtid="{D5CDD505-2E9C-101B-9397-08002B2CF9AE}" pid="13" name="Session Title">
    <vt:lpwstr>Patient Safety</vt:lpwstr>
  </property>
  <property fmtid="{D5CDD505-2E9C-101B-9397-08002B2CF9AE}" pid="14" name="TermsTaxHTField0">
    <vt:lpwstr/>
  </property>
  <property fmtid="{D5CDD505-2E9C-101B-9397-08002B2CF9AE}" pid="15" name="Author(s)">
    <vt:lpwstr>187;#Teague Lamarche</vt:lpwstr>
  </property>
  <property fmtid="{D5CDD505-2E9C-101B-9397-08002B2CF9AE}" pid="16" name="Archieved">
    <vt:lpwstr>0</vt:lpwstr>
  </property>
</Properties>
</file>