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3"/>
  </p:notesMasterIdLst>
  <p:sldIdLst>
    <p:sldId id="256" r:id="rId2"/>
    <p:sldId id="369" r:id="rId3"/>
    <p:sldId id="257" r:id="rId4"/>
    <p:sldId id="374" r:id="rId5"/>
    <p:sldId id="375" r:id="rId6"/>
    <p:sldId id="376" r:id="rId7"/>
    <p:sldId id="377" r:id="rId8"/>
    <p:sldId id="262" r:id="rId9"/>
    <p:sldId id="258" r:id="rId10"/>
    <p:sldId id="263" r:id="rId11"/>
    <p:sldId id="264" r:id="rId12"/>
    <p:sldId id="259" r:id="rId13"/>
    <p:sldId id="265" r:id="rId14"/>
    <p:sldId id="266" r:id="rId15"/>
    <p:sldId id="267" r:id="rId16"/>
    <p:sldId id="270" r:id="rId17"/>
    <p:sldId id="269" r:id="rId18"/>
    <p:sldId id="271" r:id="rId19"/>
    <p:sldId id="272" r:id="rId20"/>
    <p:sldId id="274" r:id="rId21"/>
    <p:sldId id="275" r:id="rId22"/>
    <p:sldId id="367" r:id="rId23"/>
    <p:sldId id="366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9" r:id="rId47"/>
    <p:sldId id="300" r:id="rId48"/>
    <p:sldId id="301" r:id="rId49"/>
    <p:sldId id="302" r:id="rId50"/>
    <p:sldId id="303" r:id="rId51"/>
    <p:sldId id="304" r:id="rId52"/>
    <p:sldId id="306" r:id="rId53"/>
    <p:sldId id="305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260" r:id="rId62"/>
    <p:sldId id="315" r:id="rId63"/>
    <p:sldId id="32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6" r:id="rId83"/>
    <p:sldId id="337" r:id="rId84"/>
    <p:sldId id="261" r:id="rId85"/>
    <p:sldId id="339" r:id="rId86"/>
    <p:sldId id="354" r:id="rId87"/>
    <p:sldId id="355" r:id="rId88"/>
    <p:sldId id="356" r:id="rId89"/>
    <p:sldId id="357" r:id="rId90"/>
    <p:sldId id="358" r:id="rId91"/>
    <p:sldId id="359" r:id="rId92"/>
    <p:sldId id="338" r:id="rId93"/>
    <p:sldId id="340" r:id="rId94"/>
    <p:sldId id="353" r:id="rId95"/>
    <p:sldId id="335" r:id="rId96"/>
    <p:sldId id="341" r:id="rId97"/>
    <p:sldId id="342" r:id="rId98"/>
    <p:sldId id="343" r:id="rId99"/>
    <p:sldId id="344" r:id="rId100"/>
    <p:sldId id="345" r:id="rId101"/>
    <p:sldId id="378" r:id="rId102"/>
    <p:sldId id="352" r:id="rId103"/>
    <p:sldId id="360" r:id="rId104"/>
    <p:sldId id="361" r:id="rId105"/>
    <p:sldId id="363" r:id="rId106"/>
    <p:sldId id="368" r:id="rId107"/>
    <p:sldId id="370" r:id="rId108"/>
    <p:sldId id="371" r:id="rId109"/>
    <p:sldId id="372" r:id="rId110"/>
    <p:sldId id="373" r:id="rId111"/>
    <p:sldId id="364" r:id="rId112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ableStyles" Target="tableStyle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A88A92-493D-4A28-9368-406536003BFE}" type="doc">
      <dgm:prSet loTypeId="urn:microsoft.com/office/officeart/2005/8/layout/cycle4#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26009605-5AB4-4484-8FD7-85E4B8603798}">
      <dgm:prSet phldrT="[Texto]" custT="1"/>
      <dgm:spPr/>
      <dgm:t>
        <a:bodyPr/>
        <a:lstStyle/>
        <a:p>
          <a:pPr algn="l"/>
          <a:r>
            <a:rPr lang="es-ES" sz="1400" b="1" dirty="0" smtClean="0">
              <a:solidFill>
                <a:srgbClr val="000066"/>
              </a:solidFill>
              <a:latin typeface="+mn-lt"/>
            </a:rPr>
            <a:t>Constitución de la República del Ecuador - 2008</a:t>
          </a:r>
          <a:endParaRPr lang="es-ES" sz="1400" b="1" dirty="0">
            <a:solidFill>
              <a:srgbClr val="000066"/>
            </a:solidFill>
            <a:latin typeface="+mn-lt"/>
          </a:endParaRPr>
        </a:p>
      </dgm:t>
    </dgm:pt>
    <dgm:pt modelId="{FF0D961D-195F-4A32-A6A6-521585E7EBA4}" type="parTrans" cxnId="{5E51CAD9-A26E-4F81-9459-658D61CDB62E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7605E802-FB60-46B5-8568-1B628470D09E}" type="sibTrans" cxnId="{5E51CAD9-A26E-4F81-9459-658D61CDB62E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EE4A2A80-C8D5-4CE4-AAA4-01197D281B0F}">
      <dgm:prSet phldrT="[Texto]" custT="1"/>
      <dgm:spPr/>
      <dgm:t>
        <a:bodyPr/>
        <a:lstStyle/>
        <a:p>
          <a:r>
            <a:rPr lang="es-ES" sz="1600" b="1" dirty="0" smtClean="0">
              <a:solidFill>
                <a:srgbClr val="000066"/>
              </a:solidFill>
            </a:rPr>
            <a:t>Art. 32, 360 y 361</a:t>
          </a:r>
          <a:endParaRPr lang="es-ES" sz="1600" b="1" dirty="0">
            <a:solidFill>
              <a:srgbClr val="000066"/>
            </a:solidFill>
          </a:endParaRPr>
        </a:p>
      </dgm:t>
    </dgm:pt>
    <dgm:pt modelId="{2F607053-6646-44E9-8AD8-B9A5734FC54A}" type="parTrans" cxnId="{BA9745BB-EDBE-4211-8A1D-AA92CABE67F6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91254257-4D7C-4F50-B692-143082D726C8}" type="sibTrans" cxnId="{BA9745BB-EDBE-4211-8A1D-AA92CABE67F6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CAC0332B-8917-465E-9071-929001E20361}">
      <dgm:prSet phldrT="[Texto]" custT="1"/>
      <dgm:spPr/>
      <dgm:t>
        <a:bodyPr/>
        <a:lstStyle/>
        <a:p>
          <a:pPr algn="r"/>
          <a:r>
            <a:rPr lang="es-ES" sz="1400" b="1" dirty="0" smtClean="0">
              <a:solidFill>
                <a:srgbClr val="000066"/>
              </a:solidFill>
              <a:latin typeface="+mn-lt"/>
            </a:rPr>
            <a:t>Ley orgánica de salud</a:t>
          </a:r>
          <a:endParaRPr lang="es-ES" sz="1400" b="1" dirty="0">
            <a:solidFill>
              <a:srgbClr val="000066"/>
            </a:solidFill>
            <a:latin typeface="+mn-lt"/>
          </a:endParaRPr>
        </a:p>
      </dgm:t>
    </dgm:pt>
    <dgm:pt modelId="{AF34EF95-467B-452B-8C6E-37160B009E0C}" type="parTrans" cxnId="{11DBF88A-F177-4AA9-8B12-574FB0E254B2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59315969-2F97-4A3E-972D-BF3B3E1EACDB}" type="sibTrans" cxnId="{11DBF88A-F177-4AA9-8B12-574FB0E254B2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0E5C9C87-D70A-44A2-983F-0EFF1F4A2188}">
      <dgm:prSet phldrT="[Texto]" custT="1"/>
      <dgm:spPr/>
      <dgm:t>
        <a:bodyPr/>
        <a:lstStyle/>
        <a:p>
          <a:pPr algn="r"/>
          <a:r>
            <a:rPr lang="es-ES" sz="1400" b="1" dirty="0" smtClean="0">
              <a:solidFill>
                <a:srgbClr val="000066"/>
              </a:solidFill>
              <a:ea typeface="+mn-ea"/>
              <a:cs typeface="+mn-cs"/>
            </a:rPr>
            <a:t>Art. 4 manda </a:t>
          </a:r>
          <a:r>
            <a:rPr lang="es-ES" sz="1400" b="0" dirty="0" smtClean="0">
              <a:solidFill>
                <a:srgbClr val="000066"/>
              </a:solidFill>
              <a:ea typeface="+mn-ea"/>
              <a:cs typeface="+mn-cs"/>
            </a:rPr>
            <a:t>-La autoridad sanitaria nacional es el Ministerio de Salud Pública, entidad a la que corresponde el ejercicio de la funciones de </a:t>
          </a:r>
          <a:r>
            <a:rPr lang="es-ES" sz="1400" b="1" dirty="0" smtClean="0">
              <a:solidFill>
                <a:srgbClr val="000066"/>
              </a:solidFill>
              <a:ea typeface="+mn-ea"/>
              <a:cs typeface="+mn-cs"/>
            </a:rPr>
            <a:t>rectoría en salud</a:t>
          </a:r>
          <a:r>
            <a:rPr lang="es-ES" sz="1400" b="0" dirty="0" smtClean="0">
              <a:solidFill>
                <a:srgbClr val="000066"/>
              </a:solidFill>
            </a:rPr>
            <a:t>…</a:t>
          </a:r>
          <a:endParaRPr lang="es-ES" sz="1400" b="0" dirty="0">
            <a:solidFill>
              <a:srgbClr val="000066"/>
            </a:solidFill>
          </a:endParaRPr>
        </a:p>
      </dgm:t>
    </dgm:pt>
    <dgm:pt modelId="{17A80A5A-F54D-4CFB-BAF7-C03D9F6E2B0F}" type="parTrans" cxnId="{BDE5462F-947B-4AB4-ABC2-D018BCAC33BD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69760AA1-D650-4434-99B0-754C0773308C}" type="sibTrans" cxnId="{BDE5462F-947B-4AB4-ABC2-D018BCAC33BD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4BE10FD4-DF69-4125-9F65-BD8CB8A185AB}">
      <dgm:prSet phldrT="[Texto]" custT="1"/>
      <dgm:spPr/>
      <dgm:t>
        <a:bodyPr/>
        <a:lstStyle/>
        <a:p>
          <a:pPr algn="r"/>
          <a:r>
            <a:rPr lang="es-ES" sz="1400" b="1" dirty="0" smtClean="0">
              <a:solidFill>
                <a:srgbClr val="000066"/>
              </a:solidFill>
              <a:latin typeface="+mn-lt"/>
            </a:rPr>
            <a:t>Plan Nacional del buen vivir 2009 - 2013</a:t>
          </a:r>
          <a:endParaRPr lang="es-ES" sz="1400" b="1" dirty="0">
            <a:solidFill>
              <a:srgbClr val="000066"/>
            </a:solidFill>
            <a:latin typeface="+mn-lt"/>
          </a:endParaRPr>
        </a:p>
      </dgm:t>
    </dgm:pt>
    <dgm:pt modelId="{66869403-34B3-4C4C-AF15-EDEA12147A21}" type="parTrans" cxnId="{409C9828-58BB-4769-94C8-F467C8FCBF51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2B24C07E-BD5C-4AE6-8219-3F80B133E91C}" type="sibTrans" cxnId="{409C9828-58BB-4769-94C8-F467C8FCBF51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6ADAA365-9798-4660-B49C-FF83795966FC}">
      <dgm:prSet phldrT="[Texto]" custT="1"/>
      <dgm:spPr/>
      <dgm:t>
        <a:bodyPr/>
        <a:lstStyle/>
        <a:p>
          <a:pPr algn="r"/>
          <a:r>
            <a:rPr lang="es-ES" sz="1400" b="1" dirty="0" smtClean="0">
              <a:solidFill>
                <a:srgbClr val="000066"/>
              </a:solidFill>
              <a:ea typeface="+mn-ea"/>
              <a:cs typeface="+mn-cs"/>
            </a:rPr>
            <a:t>Política 3.2</a:t>
          </a:r>
          <a:r>
            <a:rPr lang="es-ES" sz="1400" dirty="0" smtClean="0">
              <a:solidFill>
                <a:srgbClr val="000066"/>
              </a:solidFill>
              <a:ea typeface="+mn-ea"/>
              <a:cs typeface="+mn-cs"/>
            </a:rPr>
            <a:t>. Fortalecer la prevención, el control y la </a:t>
          </a:r>
          <a:r>
            <a:rPr lang="es-ES" sz="1400" b="1" dirty="0" smtClean="0">
              <a:solidFill>
                <a:srgbClr val="000066"/>
              </a:solidFill>
              <a:ea typeface="+mn-ea"/>
              <a:cs typeface="+mn-cs"/>
            </a:rPr>
            <a:t>vigilancia</a:t>
          </a:r>
          <a:r>
            <a:rPr lang="es-ES" sz="1400" dirty="0" smtClean="0">
              <a:solidFill>
                <a:srgbClr val="000066"/>
              </a:solidFill>
              <a:ea typeface="+mn-ea"/>
              <a:cs typeface="+mn-cs"/>
            </a:rPr>
            <a:t> de la enfermedad y el desarrollo de capacidades para describir, prevenir y controlar la morbilidad</a:t>
          </a:r>
          <a:endParaRPr lang="es-ES" sz="1400" dirty="0">
            <a:solidFill>
              <a:srgbClr val="000066"/>
            </a:solidFill>
          </a:endParaRPr>
        </a:p>
      </dgm:t>
    </dgm:pt>
    <dgm:pt modelId="{06AA8500-3DA0-4627-9075-C75A43B253FE}" type="parTrans" cxnId="{109C72FF-4493-44C5-9EEB-6215315F7D6D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CACEC0CE-6B27-4418-94E5-D836F1E2AABF}" type="sibTrans" cxnId="{109C72FF-4493-44C5-9EEB-6215315F7D6D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46C8454C-41D1-4D31-BAB4-AE7DE5D49A85}">
      <dgm:prSet phldrT="[Texto]" custT="1"/>
      <dgm:spPr/>
      <dgm:t>
        <a:bodyPr/>
        <a:lstStyle/>
        <a:p>
          <a:pPr algn="l"/>
          <a:r>
            <a:rPr lang="es-ES" sz="1400" b="1" dirty="0" smtClean="0">
              <a:solidFill>
                <a:srgbClr val="000066"/>
              </a:solidFill>
              <a:latin typeface="+mn-lt"/>
            </a:rPr>
            <a:t>Reglamento Sanitario Internacional</a:t>
          </a:r>
          <a:endParaRPr lang="es-ES" sz="1400" b="1" dirty="0">
            <a:solidFill>
              <a:srgbClr val="000066"/>
            </a:solidFill>
            <a:latin typeface="+mn-lt"/>
          </a:endParaRPr>
        </a:p>
      </dgm:t>
    </dgm:pt>
    <dgm:pt modelId="{D045E964-6460-46FF-A2E1-B6BF4FBD22CD}" type="parTrans" cxnId="{D3B72AD8-030B-49D1-98A6-36C23E4CC1FF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4D21E787-A806-4BDD-AC77-557A34D69896}" type="sibTrans" cxnId="{D3B72AD8-030B-49D1-98A6-36C23E4CC1FF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5D3CE03A-8E44-4C76-847D-200CD66E4760}">
      <dgm:prSet phldrT="[Texto]" custT="1"/>
      <dgm:spPr/>
      <dgm:t>
        <a:bodyPr/>
        <a:lstStyle/>
        <a:p>
          <a:pPr algn="l"/>
          <a:r>
            <a:rPr lang="es-ES" sz="1800" dirty="0" smtClean="0">
              <a:solidFill>
                <a:srgbClr val="000066"/>
              </a:solidFill>
              <a:ea typeface="+mn-ea"/>
              <a:cs typeface="+mn-cs"/>
            </a:rPr>
            <a:t>La obligación de los Estados Parte de instalar  capacidades básicas en Salud Pública... </a:t>
          </a:r>
          <a:endParaRPr lang="es-ES" sz="1800" dirty="0">
            <a:solidFill>
              <a:srgbClr val="000066"/>
            </a:solidFill>
          </a:endParaRPr>
        </a:p>
      </dgm:t>
    </dgm:pt>
    <dgm:pt modelId="{28DE98C3-A015-4034-B63B-6BE5FCB5B8E8}" type="parTrans" cxnId="{7BFD8E48-E764-424B-8CE0-6E7B07E604C4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44A899C0-E064-4B07-A1A9-4E6BDE70062E}" type="sibTrans" cxnId="{7BFD8E48-E764-424B-8CE0-6E7B07E604C4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DAD495A2-A570-41FF-8CB1-0EDF4624E425}">
      <dgm:prSet custT="1"/>
      <dgm:spPr/>
      <dgm:t>
        <a:bodyPr/>
        <a:lstStyle/>
        <a:p>
          <a:r>
            <a:rPr lang="es-ES" sz="1800" b="0" dirty="0" smtClean="0">
              <a:solidFill>
                <a:srgbClr val="000066"/>
              </a:solidFill>
            </a:rPr>
            <a:t>Derechos garantizados por el estado</a:t>
          </a:r>
        </a:p>
      </dgm:t>
    </dgm:pt>
    <dgm:pt modelId="{2BA54348-6D09-475C-BCDC-26BE301F5680}" type="parTrans" cxnId="{C416331D-B79E-4E41-B196-A577E3BA1E70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C364D204-DF64-413D-BFF8-D3AF2498CAA1}" type="sibTrans" cxnId="{C416331D-B79E-4E41-B196-A577E3BA1E70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BE76A1B2-924C-4900-9045-20895047D74D}">
      <dgm:prSet custT="1"/>
      <dgm:spPr/>
      <dgm:t>
        <a:bodyPr/>
        <a:lstStyle/>
        <a:p>
          <a:r>
            <a:rPr lang="es-ES" sz="1800" b="0" dirty="0" smtClean="0">
              <a:solidFill>
                <a:srgbClr val="000066"/>
              </a:solidFill>
            </a:rPr>
            <a:t>Organización de la oferta de servicios</a:t>
          </a:r>
        </a:p>
      </dgm:t>
    </dgm:pt>
    <dgm:pt modelId="{83961709-35AF-4B68-97F2-EFB0121E354E}" type="parTrans" cxnId="{A0B4D430-C61F-4951-9ACE-D23B6949248A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34DF28F0-6F0A-40DD-9BE1-44054CC2C00C}" type="sibTrans" cxnId="{A0B4D430-C61F-4951-9ACE-D23B6949248A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B51853E3-B964-4AF0-B35B-B8847F95B245}">
      <dgm:prSet custT="1"/>
      <dgm:spPr/>
      <dgm:t>
        <a:bodyPr/>
        <a:lstStyle/>
        <a:p>
          <a:r>
            <a:rPr lang="es-ES" sz="1800" b="0" dirty="0" smtClean="0">
              <a:solidFill>
                <a:srgbClr val="000066"/>
              </a:solidFill>
            </a:rPr>
            <a:t>Rectoría en salud</a:t>
          </a:r>
        </a:p>
      </dgm:t>
    </dgm:pt>
    <dgm:pt modelId="{58AE1B77-2E28-41FE-85A2-9C787640B350}" type="parTrans" cxnId="{3C8D26EA-4400-4DC7-A947-5BA7DB97C854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5787F909-4B6F-4779-85D7-DB051711E23F}" type="sibTrans" cxnId="{3C8D26EA-4400-4DC7-A947-5BA7DB97C854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2006C1CB-86D6-4820-A086-FB47849FD4AE}">
      <dgm:prSet custT="1"/>
      <dgm:spPr/>
      <dgm:t>
        <a:bodyPr/>
        <a:lstStyle/>
        <a:p>
          <a:pPr algn="r"/>
          <a:endParaRPr lang="es-ES" sz="1400" b="0" dirty="0" smtClean="0">
            <a:solidFill>
              <a:srgbClr val="000066"/>
            </a:solidFill>
            <a:ea typeface="+mn-ea"/>
            <a:cs typeface="+mn-cs"/>
          </a:endParaRPr>
        </a:p>
      </dgm:t>
    </dgm:pt>
    <dgm:pt modelId="{5DCD0631-CC01-4DC2-A275-DC759205BA18}" type="parTrans" cxnId="{74C5D4C1-4CBC-43F6-BA4A-47C0308EDD90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8AF27D6C-621E-48FF-A139-5E35FBA7ECC2}" type="sibTrans" cxnId="{74C5D4C1-4CBC-43F6-BA4A-47C0308EDD90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2D87094E-8DA9-4BA7-BE3D-47502CC31DB5}">
      <dgm:prSet custT="1"/>
      <dgm:spPr/>
      <dgm:t>
        <a:bodyPr/>
        <a:lstStyle/>
        <a:p>
          <a:pPr algn="r"/>
          <a:r>
            <a:rPr lang="es-ES" sz="1400" b="1" dirty="0" smtClean="0">
              <a:solidFill>
                <a:srgbClr val="000066"/>
              </a:solidFill>
              <a:ea typeface="+mn-ea"/>
              <a:cs typeface="+mn-cs"/>
            </a:rPr>
            <a:t>Art. 62 manda </a:t>
          </a:r>
          <a:r>
            <a:rPr lang="es-ES" sz="1400" b="0" dirty="0" smtClean="0">
              <a:solidFill>
                <a:srgbClr val="000066"/>
              </a:solidFill>
              <a:ea typeface="+mn-ea"/>
              <a:cs typeface="+mn-cs"/>
            </a:rPr>
            <a:t>-El control de enfermedades transmisibles, la determinación de las enfermedades </a:t>
          </a:r>
          <a:r>
            <a:rPr lang="es-ES" sz="1400" b="1" dirty="0" smtClean="0">
              <a:solidFill>
                <a:srgbClr val="000066"/>
              </a:solidFill>
              <a:ea typeface="+mn-ea"/>
              <a:cs typeface="+mn-cs"/>
            </a:rPr>
            <a:t>de notificación obligatoria</a:t>
          </a:r>
          <a:r>
            <a:rPr lang="es-ES" sz="1400" b="0" dirty="0" smtClean="0">
              <a:solidFill>
                <a:srgbClr val="000066"/>
              </a:solidFill>
              <a:ea typeface="+mn-ea"/>
              <a:cs typeface="+mn-cs"/>
            </a:rPr>
            <a:t>…</a:t>
          </a:r>
        </a:p>
      </dgm:t>
    </dgm:pt>
    <dgm:pt modelId="{4E93770B-064D-4C50-841F-50A7F421BC35}" type="parTrans" cxnId="{6B091FE2-E202-453F-BDB8-2D90CB30E16F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E6335617-8F29-47BF-B4AB-BBEEC0B14A9C}" type="sibTrans" cxnId="{6B091FE2-E202-453F-BDB8-2D90CB30E16F}">
      <dgm:prSet/>
      <dgm:spPr/>
      <dgm:t>
        <a:bodyPr/>
        <a:lstStyle/>
        <a:p>
          <a:endParaRPr lang="es-ES" sz="1400">
            <a:solidFill>
              <a:srgbClr val="000066"/>
            </a:solidFill>
          </a:endParaRPr>
        </a:p>
      </dgm:t>
    </dgm:pt>
    <dgm:pt modelId="{96D2A085-277B-4248-BEC4-853FB78F03E4}">
      <dgm:prSet custT="1"/>
      <dgm:spPr/>
      <dgm:t>
        <a:bodyPr/>
        <a:lstStyle/>
        <a:p>
          <a:pPr algn="l"/>
          <a:r>
            <a:rPr lang="es-ES" sz="1800" dirty="0" smtClean="0">
              <a:solidFill>
                <a:srgbClr val="000066"/>
              </a:solidFill>
              <a:ea typeface="+mn-ea"/>
              <a:cs typeface="+mn-cs"/>
            </a:rPr>
            <a:t>Notificación a la OMS…</a:t>
          </a:r>
        </a:p>
      </dgm:t>
    </dgm:pt>
    <dgm:pt modelId="{54B3A739-755B-47A8-BBB4-E7A4AAF4A713}" type="parTrans" cxnId="{84929F42-6DE7-44E2-BFBD-1D73AF1F21B2}">
      <dgm:prSet/>
      <dgm:spPr/>
      <dgm:t>
        <a:bodyPr/>
        <a:lstStyle/>
        <a:p>
          <a:endParaRPr lang="es-ES">
            <a:solidFill>
              <a:srgbClr val="000066"/>
            </a:solidFill>
          </a:endParaRPr>
        </a:p>
      </dgm:t>
    </dgm:pt>
    <dgm:pt modelId="{B1345317-DD36-4EFB-9B46-A87E08FB8FEE}" type="sibTrans" cxnId="{84929F42-6DE7-44E2-BFBD-1D73AF1F21B2}">
      <dgm:prSet/>
      <dgm:spPr/>
      <dgm:t>
        <a:bodyPr/>
        <a:lstStyle/>
        <a:p>
          <a:endParaRPr lang="es-ES">
            <a:solidFill>
              <a:srgbClr val="000066"/>
            </a:solidFill>
          </a:endParaRPr>
        </a:p>
      </dgm:t>
    </dgm:pt>
    <dgm:pt modelId="{994CE5CA-D062-4664-A336-B6936A75C273}">
      <dgm:prSet phldrT="[Texto]" custT="1"/>
      <dgm:spPr/>
      <dgm:t>
        <a:bodyPr/>
        <a:lstStyle/>
        <a:p>
          <a:endParaRPr lang="es-ES" sz="800" b="1" dirty="0">
            <a:solidFill>
              <a:srgbClr val="000066"/>
            </a:solidFill>
          </a:endParaRPr>
        </a:p>
      </dgm:t>
    </dgm:pt>
    <dgm:pt modelId="{658BE268-1A64-47DC-A18E-546ED8AC1220}" type="parTrans" cxnId="{AE64D63B-731B-4D3A-ABFA-1FCE94E8D37C}">
      <dgm:prSet/>
      <dgm:spPr/>
      <dgm:t>
        <a:bodyPr/>
        <a:lstStyle/>
        <a:p>
          <a:endParaRPr lang="es-ES">
            <a:solidFill>
              <a:srgbClr val="000066"/>
            </a:solidFill>
          </a:endParaRPr>
        </a:p>
      </dgm:t>
    </dgm:pt>
    <dgm:pt modelId="{DB8000FB-DCC4-4142-8466-05856587A5B2}" type="sibTrans" cxnId="{AE64D63B-731B-4D3A-ABFA-1FCE94E8D37C}">
      <dgm:prSet/>
      <dgm:spPr/>
      <dgm:t>
        <a:bodyPr/>
        <a:lstStyle/>
        <a:p>
          <a:endParaRPr lang="es-ES">
            <a:solidFill>
              <a:srgbClr val="000066"/>
            </a:solidFill>
          </a:endParaRPr>
        </a:p>
      </dgm:t>
    </dgm:pt>
    <dgm:pt modelId="{088D7615-69D3-4A13-9149-7C4148EE9BF1}" type="pres">
      <dgm:prSet presAssocID="{5EA88A92-493D-4A28-9368-406536003BFE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E21882C-7D2D-4F66-BD21-0D99FB2294CD}" type="pres">
      <dgm:prSet presAssocID="{5EA88A92-493D-4A28-9368-406536003BFE}" presName="children" presStyleCnt="0"/>
      <dgm:spPr/>
    </dgm:pt>
    <dgm:pt modelId="{9C05D4F6-D91C-4633-87D8-A3F796D768FD}" type="pres">
      <dgm:prSet presAssocID="{5EA88A92-493D-4A28-9368-406536003BFE}" presName="child1group" presStyleCnt="0"/>
      <dgm:spPr/>
    </dgm:pt>
    <dgm:pt modelId="{5EF736EF-2152-4B72-B146-ACD972741DEC}" type="pres">
      <dgm:prSet presAssocID="{5EA88A92-493D-4A28-9368-406536003BFE}" presName="child1" presStyleLbl="bgAcc1" presStyleIdx="0" presStyleCnt="4" custScaleX="131008" custScaleY="125267" custLinFactNeighborX="-7881" custLinFactNeighborY="25845"/>
      <dgm:spPr/>
      <dgm:t>
        <a:bodyPr/>
        <a:lstStyle/>
        <a:p>
          <a:endParaRPr lang="es-ES"/>
        </a:p>
      </dgm:t>
    </dgm:pt>
    <dgm:pt modelId="{78A877D7-3257-482E-8D75-016C3795754E}" type="pres">
      <dgm:prSet presAssocID="{5EA88A92-493D-4A28-9368-406536003BFE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EB37230-00ED-41DE-B987-F41CFE3399FD}" type="pres">
      <dgm:prSet presAssocID="{5EA88A92-493D-4A28-9368-406536003BFE}" presName="child2group" presStyleCnt="0"/>
      <dgm:spPr/>
    </dgm:pt>
    <dgm:pt modelId="{EA03E7A2-FD1E-4972-84F3-54FFF9D4E208}" type="pres">
      <dgm:prSet presAssocID="{5EA88A92-493D-4A28-9368-406536003BFE}" presName="child2" presStyleLbl="bgAcc1" presStyleIdx="1" presStyleCnt="4" custScaleX="138213" custScaleY="129517" custLinFactNeighborX="3597" custLinFactNeighborY="16283"/>
      <dgm:spPr/>
      <dgm:t>
        <a:bodyPr/>
        <a:lstStyle/>
        <a:p>
          <a:endParaRPr lang="es-ES"/>
        </a:p>
      </dgm:t>
    </dgm:pt>
    <dgm:pt modelId="{28602B61-61DA-442F-AA49-B582129248D9}" type="pres">
      <dgm:prSet presAssocID="{5EA88A92-493D-4A28-9368-406536003BFE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0919F98-67C6-4719-A2FB-FD989B7E1A20}" type="pres">
      <dgm:prSet presAssocID="{5EA88A92-493D-4A28-9368-406536003BFE}" presName="child3group" presStyleCnt="0"/>
      <dgm:spPr/>
    </dgm:pt>
    <dgm:pt modelId="{76B5EA72-C05E-4811-9402-079AEDE08032}" type="pres">
      <dgm:prSet presAssocID="{5EA88A92-493D-4A28-9368-406536003BFE}" presName="child3" presStyleLbl="bgAcc1" presStyleIdx="2" presStyleCnt="4" custScaleX="112304" custScaleY="141711" custLinFactNeighborX="18282" custLinFactNeighborY="-45981"/>
      <dgm:spPr/>
      <dgm:t>
        <a:bodyPr/>
        <a:lstStyle/>
        <a:p>
          <a:endParaRPr lang="es-ES"/>
        </a:p>
      </dgm:t>
    </dgm:pt>
    <dgm:pt modelId="{C19A497E-31CB-4A2A-8A3E-4F1B6E870CD4}" type="pres">
      <dgm:prSet presAssocID="{5EA88A92-493D-4A28-9368-406536003BFE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1AA2B48-C015-4893-B2E1-EAECCF162434}" type="pres">
      <dgm:prSet presAssocID="{5EA88A92-493D-4A28-9368-406536003BFE}" presName="child4group" presStyleCnt="0"/>
      <dgm:spPr/>
    </dgm:pt>
    <dgm:pt modelId="{2EE63FED-12E9-4AA9-9354-04B01D668702}" type="pres">
      <dgm:prSet presAssocID="{5EA88A92-493D-4A28-9368-406536003BFE}" presName="child4" presStyleLbl="bgAcc1" presStyleIdx="3" presStyleCnt="4" custScaleX="137331" custScaleY="140050" custLinFactNeighborX="-1688" custLinFactNeighborY="-39174"/>
      <dgm:spPr/>
      <dgm:t>
        <a:bodyPr/>
        <a:lstStyle/>
        <a:p>
          <a:endParaRPr lang="es-ES"/>
        </a:p>
      </dgm:t>
    </dgm:pt>
    <dgm:pt modelId="{7A367A0C-1308-40E1-B102-A2845194E2C3}" type="pres">
      <dgm:prSet presAssocID="{5EA88A92-493D-4A28-9368-406536003BFE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43EEC1E-4128-494C-A1EE-44DCD9AB1607}" type="pres">
      <dgm:prSet presAssocID="{5EA88A92-493D-4A28-9368-406536003BFE}" presName="childPlaceholder" presStyleCnt="0"/>
      <dgm:spPr/>
    </dgm:pt>
    <dgm:pt modelId="{9C3654F1-2CF8-45BA-8364-3A9EB360BA12}" type="pres">
      <dgm:prSet presAssocID="{5EA88A92-493D-4A28-9368-406536003BFE}" presName="circle" presStyleCnt="0"/>
      <dgm:spPr/>
    </dgm:pt>
    <dgm:pt modelId="{4CEC0A92-FEA8-4262-AFE3-EC66405F28B1}" type="pres">
      <dgm:prSet presAssocID="{5EA88A92-493D-4A28-9368-406536003BFE}" presName="quadrant1" presStyleLbl="node1" presStyleIdx="0" presStyleCnt="4" custScaleX="74266" custScaleY="68401" custLinFactNeighborX="2932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31CA4D7-D34E-40AE-A77F-39AE83D3FC7C}" type="pres">
      <dgm:prSet presAssocID="{5EA88A92-493D-4A28-9368-406536003BFE}" presName="quadrant2" presStyleLbl="node1" presStyleIdx="1" presStyleCnt="4" custScaleX="74266" custScaleY="68401" custLinFactNeighborX="-19575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B9FC765-1899-44B1-9901-FDB91EA68B37}" type="pres">
      <dgm:prSet presAssocID="{5EA88A92-493D-4A28-9368-406536003BFE}" presName="quadrant3" presStyleLbl="node1" presStyleIdx="2" presStyleCnt="4" custScaleX="74266" custScaleY="68401" custLinFactNeighborX="-19495" custLinFactNeighborY="-26511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C6A8B0F-C36E-4717-95CD-FF9AE59FD4DF}" type="pres">
      <dgm:prSet presAssocID="{5EA88A92-493D-4A28-9368-406536003BFE}" presName="quadrant4" presStyleLbl="node1" presStyleIdx="3" presStyleCnt="4" custScaleX="74266" custScaleY="68401" custLinFactNeighborX="2933" custLinFactNeighborY="-2837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BE18B27-3815-4FF6-88B8-B4207188813A}" type="pres">
      <dgm:prSet presAssocID="{5EA88A92-493D-4A28-9368-406536003BFE}" presName="quadrantPlaceholder" presStyleCnt="0"/>
      <dgm:spPr/>
    </dgm:pt>
    <dgm:pt modelId="{57B2B279-ECAF-4266-BE05-C403F6550B2C}" type="pres">
      <dgm:prSet presAssocID="{5EA88A92-493D-4A28-9368-406536003BFE}" presName="center1" presStyleLbl="fgShp" presStyleIdx="0" presStyleCnt="2" custLinFactNeighborX="-20217" custLinFactNeighborY="-50180"/>
      <dgm:spPr/>
    </dgm:pt>
    <dgm:pt modelId="{F7D84583-F815-409F-8D6A-3F0789268725}" type="pres">
      <dgm:prSet presAssocID="{5EA88A92-493D-4A28-9368-406536003BFE}" presName="center2" presStyleLbl="fgShp" presStyleIdx="1" presStyleCnt="2" custLinFactNeighborX="-12539" custLinFactNeighborY="-31561"/>
      <dgm:spPr/>
    </dgm:pt>
  </dgm:ptLst>
  <dgm:cxnLst>
    <dgm:cxn modelId="{67205C69-466E-4877-BFDD-FE5CDAD7619F}" type="presOf" srcId="{46C8454C-41D1-4D31-BAB4-AE7DE5D49A85}" destId="{9C6A8B0F-C36E-4717-95CD-FF9AE59FD4DF}" srcOrd="0" destOrd="0" presId="urn:microsoft.com/office/officeart/2005/8/layout/cycle4#1"/>
    <dgm:cxn modelId="{17BEBF89-7B5A-46CC-BCB9-AD750535247B}" type="presOf" srcId="{6ADAA365-9798-4660-B49C-FF83795966FC}" destId="{76B5EA72-C05E-4811-9402-079AEDE08032}" srcOrd="0" destOrd="0" presId="urn:microsoft.com/office/officeart/2005/8/layout/cycle4#1"/>
    <dgm:cxn modelId="{11DBF88A-F177-4AA9-8B12-574FB0E254B2}" srcId="{5EA88A92-493D-4A28-9368-406536003BFE}" destId="{CAC0332B-8917-465E-9071-929001E20361}" srcOrd="1" destOrd="0" parTransId="{AF34EF95-467B-452B-8C6E-37160B009E0C}" sibTransId="{59315969-2F97-4A3E-972D-BF3B3E1EACDB}"/>
    <dgm:cxn modelId="{1DE9CFBB-4122-4722-9B66-ADE319DA633F}" type="presOf" srcId="{0E5C9C87-D70A-44A2-983F-0EFF1F4A2188}" destId="{EA03E7A2-FD1E-4972-84F3-54FFF9D4E208}" srcOrd="0" destOrd="0" presId="urn:microsoft.com/office/officeart/2005/8/layout/cycle4#1"/>
    <dgm:cxn modelId="{409C9828-58BB-4769-94C8-F467C8FCBF51}" srcId="{5EA88A92-493D-4A28-9368-406536003BFE}" destId="{4BE10FD4-DF69-4125-9F65-BD8CB8A185AB}" srcOrd="2" destOrd="0" parTransId="{66869403-34B3-4C4C-AF15-EDEA12147A21}" sibTransId="{2B24C07E-BD5C-4AE6-8219-3F80B133E91C}"/>
    <dgm:cxn modelId="{D3B72AD8-030B-49D1-98A6-36C23E4CC1FF}" srcId="{5EA88A92-493D-4A28-9368-406536003BFE}" destId="{46C8454C-41D1-4D31-BAB4-AE7DE5D49A85}" srcOrd="3" destOrd="0" parTransId="{D045E964-6460-46FF-A2E1-B6BF4FBD22CD}" sibTransId="{4D21E787-A806-4BDD-AC77-557A34D69896}"/>
    <dgm:cxn modelId="{034D2F7A-5BEA-4FCC-B7A2-D116CDAEDC9B}" type="presOf" srcId="{2D87094E-8DA9-4BA7-BE3D-47502CC31DB5}" destId="{EA03E7A2-FD1E-4972-84F3-54FFF9D4E208}" srcOrd="0" destOrd="2" presId="urn:microsoft.com/office/officeart/2005/8/layout/cycle4#1"/>
    <dgm:cxn modelId="{84929F42-6DE7-44E2-BFBD-1D73AF1F21B2}" srcId="{46C8454C-41D1-4D31-BAB4-AE7DE5D49A85}" destId="{96D2A085-277B-4248-BEC4-853FB78F03E4}" srcOrd="1" destOrd="0" parTransId="{54B3A739-755B-47A8-BBB4-E7A4AAF4A713}" sibTransId="{B1345317-DD36-4EFB-9B46-A87E08FB8FEE}"/>
    <dgm:cxn modelId="{ECD0DE00-8CD5-4260-AE14-D379354B6351}" type="presOf" srcId="{2D87094E-8DA9-4BA7-BE3D-47502CC31DB5}" destId="{28602B61-61DA-442F-AA49-B582129248D9}" srcOrd="1" destOrd="2" presId="urn:microsoft.com/office/officeart/2005/8/layout/cycle4#1"/>
    <dgm:cxn modelId="{B937EA44-46CA-4085-A8A6-159BB2A11D55}" type="presOf" srcId="{6ADAA365-9798-4660-B49C-FF83795966FC}" destId="{C19A497E-31CB-4A2A-8A3E-4F1B6E870CD4}" srcOrd="1" destOrd="0" presId="urn:microsoft.com/office/officeart/2005/8/layout/cycle4#1"/>
    <dgm:cxn modelId="{3C8D26EA-4400-4DC7-A947-5BA7DB97C854}" srcId="{994CE5CA-D062-4664-A336-B6936A75C273}" destId="{B51853E3-B964-4AF0-B35B-B8847F95B245}" srcOrd="2" destOrd="0" parTransId="{58AE1B77-2E28-41FE-85A2-9C787640B350}" sibTransId="{5787F909-4B6F-4779-85D7-DB051711E23F}"/>
    <dgm:cxn modelId="{6E8B6FD0-7B6B-4112-BA4C-FB004F96990A}" type="presOf" srcId="{994CE5CA-D062-4664-A336-B6936A75C273}" destId="{5EF736EF-2152-4B72-B146-ACD972741DEC}" srcOrd="0" destOrd="1" presId="urn:microsoft.com/office/officeart/2005/8/layout/cycle4#1"/>
    <dgm:cxn modelId="{C9099C06-4927-4C79-A4F9-4AAC9C4EDC12}" type="presOf" srcId="{5D3CE03A-8E44-4C76-847D-200CD66E4760}" destId="{7A367A0C-1308-40E1-B102-A2845194E2C3}" srcOrd="1" destOrd="0" presId="urn:microsoft.com/office/officeart/2005/8/layout/cycle4#1"/>
    <dgm:cxn modelId="{81A8DEA1-B4B1-4DE5-99CA-0341B5606F44}" type="presOf" srcId="{BE76A1B2-924C-4900-9045-20895047D74D}" destId="{78A877D7-3257-482E-8D75-016C3795754E}" srcOrd="1" destOrd="3" presId="urn:microsoft.com/office/officeart/2005/8/layout/cycle4#1"/>
    <dgm:cxn modelId="{5E51CAD9-A26E-4F81-9459-658D61CDB62E}" srcId="{5EA88A92-493D-4A28-9368-406536003BFE}" destId="{26009605-5AB4-4484-8FD7-85E4B8603798}" srcOrd="0" destOrd="0" parTransId="{FF0D961D-195F-4A32-A6A6-521585E7EBA4}" sibTransId="{7605E802-FB60-46B5-8568-1B628470D09E}"/>
    <dgm:cxn modelId="{944602B3-F05D-448C-BA9C-7ADCECF6596A}" type="presOf" srcId="{4BE10FD4-DF69-4125-9F65-BD8CB8A185AB}" destId="{8B9FC765-1899-44B1-9901-FDB91EA68B37}" srcOrd="0" destOrd="0" presId="urn:microsoft.com/office/officeart/2005/8/layout/cycle4#1"/>
    <dgm:cxn modelId="{9F6FBE9C-792C-45E2-97FD-F7AE991C591F}" type="presOf" srcId="{BE76A1B2-924C-4900-9045-20895047D74D}" destId="{5EF736EF-2152-4B72-B146-ACD972741DEC}" srcOrd="0" destOrd="3" presId="urn:microsoft.com/office/officeart/2005/8/layout/cycle4#1"/>
    <dgm:cxn modelId="{69B2C169-ED67-4059-B3E0-26C0416733B3}" type="presOf" srcId="{CAC0332B-8917-465E-9071-929001E20361}" destId="{F31CA4D7-D34E-40AE-A77F-39AE83D3FC7C}" srcOrd="0" destOrd="0" presId="urn:microsoft.com/office/officeart/2005/8/layout/cycle4#1"/>
    <dgm:cxn modelId="{43568DBC-F31E-4124-A5D6-4934FF96995A}" type="presOf" srcId="{DAD495A2-A570-41FF-8CB1-0EDF4624E425}" destId="{78A877D7-3257-482E-8D75-016C3795754E}" srcOrd="1" destOrd="2" presId="urn:microsoft.com/office/officeart/2005/8/layout/cycle4#1"/>
    <dgm:cxn modelId="{74C5D4C1-4CBC-43F6-BA4A-47C0308EDD90}" srcId="{CAC0332B-8917-465E-9071-929001E20361}" destId="{2006C1CB-86D6-4820-A086-FB47849FD4AE}" srcOrd="1" destOrd="0" parTransId="{5DCD0631-CC01-4DC2-A275-DC759205BA18}" sibTransId="{8AF27D6C-621E-48FF-A139-5E35FBA7ECC2}"/>
    <dgm:cxn modelId="{9B0EEA08-DCFB-44F4-8B1F-7A7FE05B65F1}" type="presOf" srcId="{EE4A2A80-C8D5-4CE4-AAA4-01197D281B0F}" destId="{78A877D7-3257-482E-8D75-016C3795754E}" srcOrd="1" destOrd="0" presId="urn:microsoft.com/office/officeart/2005/8/layout/cycle4#1"/>
    <dgm:cxn modelId="{21AE9E91-A190-4DB5-9AF3-014AB6C6BEDE}" type="presOf" srcId="{26009605-5AB4-4484-8FD7-85E4B8603798}" destId="{4CEC0A92-FEA8-4262-AFE3-EC66405F28B1}" srcOrd="0" destOrd="0" presId="urn:microsoft.com/office/officeart/2005/8/layout/cycle4#1"/>
    <dgm:cxn modelId="{109C72FF-4493-44C5-9EEB-6215315F7D6D}" srcId="{4BE10FD4-DF69-4125-9F65-BD8CB8A185AB}" destId="{6ADAA365-9798-4660-B49C-FF83795966FC}" srcOrd="0" destOrd="0" parTransId="{06AA8500-3DA0-4627-9075-C75A43B253FE}" sibTransId="{CACEC0CE-6B27-4418-94E5-D836F1E2AABF}"/>
    <dgm:cxn modelId="{CC7FE7F4-4A3E-4764-BB45-F3D3F4C8016E}" type="presOf" srcId="{96D2A085-277B-4248-BEC4-853FB78F03E4}" destId="{7A367A0C-1308-40E1-B102-A2845194E2C3}" srcOrd="1" destOrd="1" presId="urn:microsoft.com/office/officeart/2005/8/layout/cycle4#1"/>
    <dgm:cxn modelId="{C416331D-B79E-4E41-B196-A577E3BA1E70}" srcId="{994CE5CA-D062-4664-A336-B6936A75C273}" destId="{DAD495A2-A570-41FF-8CB1-0EDF4624E425}" srcOrd="0" destOrd="0" parTransId="{2BA54348-6D09-475C-BCDC-26BE301F5680}" sibTransId="{C364D204-DF64-413D-BFF8-D3AF2498CAA1}"/>
    <dgm:cxn modelId="{1591B532-EEB5-4D0F-8912-C0F588A25745}" type="presOf" srcId="{DAD495A2-A570-41FF-8CB1-0EDF4624E425}" destId="{5EF736EF-2152-4B72-B146-ACD972741DEC}" srcOrd="0" destOrd="2" presId="urn:microsoft.com/office/officeart/2005/8/layout/cycle4#1"/>
    <dgm:cxn modelId="{6B091FE2-E202-453F-BDB8-2D90CB30E16F}" srcId="{CAC0332B-8917-465E-9071-929001E20361}" destId="{2D87094E-8DA9-4BA7-BE3D-47502CC31DB5}" srcOrd="2" destOrd="0" parTransId="{4E93770B-064D-4C50-841F-50A7F421BC35}" sibTransId="{E6335617-8F29-47BF-B4AB-BBEEC0B14A9C}"/>
    <dgm:cxn modelId="{BDEC443C-FDE2-49BE-8400-3AE63CD04DF3}" type="presOf" srcId="{5EA88A92-493D-4A28-9368-406536003BFE}" destId="{088D7615-69D3-4A13-9149-7C4148EE9BF1}" srcOrd="0" destOrd="0" presId="urn:microsoft.com/office/officeart/2005/8/layout/cycle4#1"/>
    <dgm:cxn modelId="{E2639510-DF94-46FF-A5D9-08232139C5F4}" type="presOf" srcId="{B51853E3-B964-4AF0-B35B-B8847F95B245}" destId="{78A877D7-3257-482E-8D75-016C3795754E}" srcOrd="1" destOrd="4" presId="urn:microsoft.com/office/officeart/2005/8/layout/cycle4#1"/>
    <dgm:cxn modelId="{98DAFDCE-F04A-4641-9CEB-B0E85FE9E0DB}" type="presOf" srcId="{B51853E3-B964-4AF0-B35B-B8847F95B245}" destId="{5EF736EF-2152-4B72-B146-ACD972741DEC}" srcOrd="0" destOrd="4" presId="urn:microsoft.com/office/officeart/2005/8/layout/cycle4#1"/>
    <dgm:cxn modelId="{34C0A3D7-9900-4FA3-B444-CC840BE7F078}" type="presOf" srcId="{2006C1CB-86D6-4820-A086-FB47849FD4AE}" destId="{EA03E7A2-FD1E-4972-84F3-54FFF9D4E208}" srcOrd="0" destOrd="1" presId="urn:microsoft.com/office/officeart/2005/8/layout/cycle4#1"/>
    <dgm:cxn modelId="{BA9745BB-EDBE-4211-8A1D-AA92CABE67F6}" srcId="{26009605-5AB4-4484-8FD7-85E4B8603798}" destId="{EE4A2A80-C8D5-4CE4-AAA4-01197D281B0F}" srcOrd="0" destOrd="0" parTransId="{2F607053-6646-44E9-8AD8-B9A5734FC54A}" sibTransId="{91254257-4D7C-4F50-B692-143082D726C8}"/>
    <dgm:cxn modelId="{AE64D63B-731B-4D3A-ABFA-1FCE94E8D37C}" srcId="{26009605-5AB4-4484-8FD7-85E4B8603798}" destId="{994CE5CA-D062-4664-A336-B6936A75C273}" srcOrd="1" destOrd="0" parTransId="{658BE268-1A64-47DC-A18E-546ED8AC1220}" sibTransId="{DB8000FB-DCC4-4142-8466-05856587A5B2}"/>
    <dgm:cxn modelId="{BF3E8920-65F8-413F-B955-C8B2FBE90E03}" type="presOf" srcId="{0E5C9C87-D70A-44A2-983F-0EFF1F4A2188}" destId="{28602B61-61DA-442F-AA49-B582129248D9}" srcOrd="1" destOrd="0" presId="urn:microsoft.com/office/officeart/2005/8/layout/cycle4#1"/>
    <dgm:cxn modelId="{E63449F5-7099-4AC1-A9AE-5993520D6858}" type="presOf" srcId="{994CE5CA-D062-4664-A336-B6936A75C273}" destId="{78A877D7-3257-482E-8D75-016C3795754E}" srcOrd="1" destOrd="1" presId="urn:microsoft.com/office/officeart/2005/8/layout/cycle4#1"/>
    <dgm:cxn modelId="{3A241301-4B72-41F3-B065-CC6F0A81858B}" type="presOf" srcId="{EE4A2A80-C8D5-4CE4-AAA4-01197D281B0F}" destId="{5EF736EF-2152-4B72-B146-ACD972741DEC}" srcOrd="0" destOrd="0" presId="urn:microsoft.com/office/officeart/2005/8/layout/cycle4#1"/>
    <dgm:cxn modelId="{AC6BA9BC-6859-4EDD-BDA0-D89851EE567E}" type="presOf" srcId="{2006C1CB-86D6-4820-A086-FB47849FD4AE}" destId="{28602B61-61DA-442F-AA49-B582129248D9}" srcOrd="1" destOrd="1" presId="urn:microsoft.com/office/officeart/2005/8/layout/cycle4#1"/>
    <dgm:cxn modelId="{BDE5462F-947B-4AB4-ABC2-D018BCAC33BD}" srcId="{CAC0332B-8917-465E-9071-929001E20361}" destId="{0E5C9C87-D70A-44A2-983F-0EFF1F4A2188}" srcOrd="0" destOrd="0" parTransId="{17A80A5A-F54D-4CFB-BAF7-C03D9F6E2B0F}" sibTransId="{69760AA1-D650-4434-99B0-754C0773308C}"/>
    <dgm:cxn modelId="{D647F79D-50ED-4175-8C33-70F83DE0C783}" type="presOf" srcId="{96D2A085-277B-4248-BEC4-853FB78F03E4}" destId="{2EE63FED-12E9-4AA9-9354-04B01D668702}" srcOrd="0" destOrd="1" presId="urn:microsoft.com/office/officeart/2005/8/layout/cycle4#1"/>
    <dgm:cxn modelId="{A0B4D430-C61F-4951-9ACE-D23B6949248A}" srcId="{994CE5CA-D062-4664-A336-B6936A75C273}" destId="{BE76A1B2-924C-4900-9045-20895047D74D}" srcOrd="1" destOrd="0" parTransId="{83961709-35AF-4B68-97F2-EFB0121E354E}" sibTransId="{34DF28F0-6F0A-40DD-9BE1-44054CC2C00C}"/>
    <dgm:cxn modelId="{7BFD8E48-E764-424B-8CE0-6E7B07E604C4}" srcId="{46C8454C-41D1-4D31-BAB4-AE7DE5D49A85}" destId="{5D3CE03A-8E44-4C76-847D-200CD66E4760}" srcOrd="0" destOrd="0" parTransId="{28DE98C3-A015-4034-B63B-6BE5FCB5B8E8}" sibTransId="{44A899C0-E064-4B07-A1A9-4E6BDE70062E}"/>
    <dgm:cxn modelId="{F07F07C4-DCB5-4D43-9425-5B28F84023DD}" type="presOf" srcId="{5D3CE03A-8E44-4C76-847D-200CD66E4760}" destId="{2EE63FED-12E9-4AA9-9354-04B01D668702}" srcOrd="0" destOrd="0" presId="urn:microsoft.com/office/officeart/2005/8/layout/cycle4#1"/>
    <dgm:cxn modelId="{51864DCE-307D-4D44-93C7-5FB268FDA226}" type="presParOf" srcId="{088D7615-69D3-4A13-9149-7C4148EE9BF1}" destId="{CE21882C-7D2D-4F66-BD21-0D99FB2294CD}" srcOrd="0" destOrd="0" presId="urn:microsoft.com/office/officeart/2005/8/layout/cycle4#1"/>
    <dgm:cxn modelId="{4D457F14-353B-40BB-B9F9-F6B1B912C111}" type="presParOf" srcId="{CE21882C-7D2D-4F66-BD21-0D99FB2294CD}" destId="{9C05D4F6-D91C-4633-87D8-A3F796D768FD}" srcOrd="0" destOrd="0" presId="urn:microsoft.com/office/officeart/2005/8/layout/cycle4#1"/>
    <dgm:cxn modelId="{451A3C5A-8857-4E1F-9F62-D1049D968200}" type="presParOf" srcId="{9C05D4F6-D91C-4633-87D8-A3F796D768FD}" destId="{5EF736EF-2152-4B72-B146-ACD972741DEC}" srcOrd="0" destOrd="0" presId="urn:microsoft.com/office/officeart/2005/8/layout/cycle4#1"/>
    <dgm:cxn modelId="{9BA5B75E-B387-49DC-8447-C24DEA113799}" type="presParOf" srcId="{9C05D4F6-D91C-4633-87D8-A3F796D768FD}" destId="{78A877D7-3257-482E-8D75-016C3795754E}" srcOrd="1" destOrd="0" presId="urn:microsoft.com/office/officeart/2005/8/layout/cycle4#1"/>
    <dgm:cxn modelId="{B27F9A5B-36AC-41B3-8A54-B606A0F07192}" type="presParOf" srcId="{CE21882C-7D2D-4F66-BD21-0D99FB2294CD}" destId="{4EB37230-00ED-41DE-B987-F41CFE3399FD}" srcOrd="1" destOrd="0" presId="urn:microsoft.com/office/officeart/2005/8/layout/cycle4#1"/>
    <dgm:cxn modelId="{1FCE2735-3BE3-4129-B29A-FC111CA90419}" type="presParOf" srcId="{4EB37230-00ED-41DE-B987-F41CFE3399FD}" destId="{EA03E7A2-FD1E-4972-84F3-54FFF9D4E208}" srcOrd="0" destOrd="0" presId="urn:microsoft.com/office/officeart/2005/8/layout/cycle4#1"/>
    <dgm:cxn modelId="{449D9A1C-DFBB-4787-8163-F4DC1F6164F1}" type="presParOf" srcId="{4EB37230-00ED-41DE-B987-F41CFE3399FD}" destId="{28602B61-61DA-442F-AA49-B582129248D9}" srcOrd="1" destOrd="0" presId="urn:microsoft.com/office/officeart/2005/8/layout/cycle4#1"/>
    <dgm:cxn modelId="{53117390-5354-474F-9CEE-5432FF46758C}" type="presParOf" srcId="{CE21882C-7D2D-4F66-BD21-0D99FB2294CD}" destId="{20919F98-67C6-4719-A2FB-FD989B7E1A20}" srcOrd="2" destOrd="0" presId="urn:microsoft.com/office/officeart/2005/8/layout/cycle4#1"/>
    <dgm:cxn modelId="{17829999-A356-4E3F-9586-AE1128BA3126}" type="presParOf" srcId="{20919F98-67C6-4719-A2FB-FD989B7E1A20}" destId="{76B5EA72-C05E-4811-9402-079AEDE08032}" srcOrd="0" destOrd="0" presId="urn:microsoft.com/office/officeart/2005/8/layout/cycle4#1"/>
    <dgm:cxn modelId="{75C3A50F-2001-4992-AAEB-073E60FF820A}" type="presParOf" srcId="{20919F98-67C6-4719-A2FB-FD989B7E1A20}" destId="{C19A497E-31CB-4A2A-8A3E-4F1B6E870CD4}" srcOrd="1" destOrd="0" presId="urn:microsoft.com/office/officeart/2005/8/layout/cycle4#1"/>
    <dgm:cxn modelId="{11245081-5096-4CE9-AC25-E44D0436C9F2}" type="presParOf" srcId="{CE21882C-7D2D-4F66-BD21-0D99FB2294CD}" destId="{81AA2B48-C015-4893-B2E1-EAECCF162434}" srcOrd="3" destOrd="0" presId="urn:microsoft.com/office/officeart/2005/8/layout/cycle4#1"/>
    <dgm:cxn modelId="{22288E72-5C28-4C3E-86CB-DC914F76788E}" type="presParOf" srcId="{81AA2B48-C015-4893-B2E1-EAECCF162434}" destId="{2EE63FED-12E9-4AA9-9354-04B01D668702}" srcOrd="0" destOrd="0" presId="urn:microsoft.com/office/officeart/2005/8/layout/cycle4#1"/>
    <dgm:cxn modelId="{267A1DB7-1C23-4D1C-A015-E0DB6B40ADBF}" type="presParOf" srcId="{81AA2B48-C015-4893-B2E1-EAECCF162434}" destId="{7A367A0C-1308-40E1-B102-A2845194E2C3}" srcOrd="1" destOrd="0" presId="urn:microsoft.com/office/officeart/2005/8/layout/cycle4#1"/>
    <dgm:cxn modelId="{1DD4A21E-4BFD-4DC7-9AF0-30DE4D0E6D43}" type="presParOf" srcId="{CE21882C-7D2D-4F66-BD21-0D99FB2294CD}" destId="{E43EEC1E-4128-494C-A1EE-44DCD9AB1607}" srcOrd="4" destOrd="0" presId="urn:microsoft.com/office/officeart/2005/8/layout/cycle4#1"/>
    <dgm:cxn modelId="{A2A133C1-6BFD-4422-B3FD-670BFA41F879}" type="presParOf" srcId="{088D7615-69D3-4A13-9149-7C4148EE9BF1}" destId="{9C3654F1-2CF8-45BA-8364-3A9EB360BA12}" srcOrd="1" destOrd="0" presId="urn:microsoft.com/office/officeart/2005/8/layout/cycle4#1"/>
    <dgm:cxn modelId="{28BEAC8D-72BC-4FAF-BE21-A7AA2601A6BA}" type="presParOf" srcId="{9C3654F1-2CF8-45BA-8364-3A9EB360BA12}" destId="{4CEC0A92-FEA8-4262-AFE3-EC66405F28B1}" srcOrd="0" destOrd="0" presId="urn:microsoft.com/office/officeart/2005/8/layout/cycle4#1"/>
    <dgm:cxn modelId="{D9CBC0D6-3116-4CD0-B20A-85A12AB64B4D}" type="presParOf" srcId="{9C3654F1-2CF8-45BA-8364-3A9EB360BA12}" destId="{F31CA4D7-D34E-40AE-A77F-39AE83D3FC7C}" srcOrd="1" destOrd="0" presId="urn:microsoft.com/office/officeart/2005/8/layout/cycle4#1"/>
    <dgm:cxn modelId="{6EDECDE1-3A5B-4B52-BD7B-A2E337716630}" type="presParOf" srcId="{9C3654F1-2CF8-45BA-8364-3A9EB360BA12}" destId="{8B9FC765-1899-44B1-9901-FDB91EA68B37}" srcOrd="2" destOrd="0" presId="urn:microsoft.com/office/officeart/2005/8/layout/cycle4#1"/>
    <dgm:cxn modelId="{F45EF4FA-0C32-4A09-9BAF-46D0B13B4FA2}" type="presParOf" srcId="{9C3654F1-2CF8-45BA-8364-3A9EB360BA12}" destId="{9C6A8B0F-C36E-4717-95CD-FF9AE59FD4DF}" srcOrd="3" destOrd="0" presId="urn:microsoft.com/office/officeart/2005/8/layout/cycle4#1"/>
    <dgm:cxn modelId="{47754119-BAAA-4FAD-81E7-DD73C4EEAC9C}" type="presParOf" srcId="{9C3654F1-2CF8-45BA-8364-3A9EB360BA12}" destId="{5BE18B27-3815-4FF6-88B8-B4207188813A}" srcOrd="4" destOrd="0" presId="urn:microsoft.com/office/officeart/2005/8/layout/cycle4#1"/>
    <dgm:cxn modelId="{B9A64F09-D970-4D73-BC3F-CC6329FCD57D}" type="presParOf" srcId="{088D7615-69D3-4A13-9149-7C4148EE9BF1}" destId="{57B2B279-ECAF-4266-BE05-C403F6550B2C}" srcOrd="2" destOrd="0" presId="urn:microsoft.com/office/officeart/2005/8/layout/cycle4#1"/>
    <dgm:cxn modelId="{FA915938-6747-4EF7-AB9A-B0F1493333C7}" type="presParOf" srcId="{088D7615-69D3-4A13-9149-7C4148EE9BF1}" destId="{F7D84583-F815-409F-8D6A-3F0789268725}" srcOrd="3" destOrd="0" presId="urn:microsoft.com/office/officeart/2005/8/layout/cycle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B5EA72-C05E-4811-9402-079AEDE08032}">
      <dsp:nvSpPr>
        <dsp:cNvPr id="0" name=""/>
        <dsp:cNvSpPr/>
      </dsp:nvSpPr>
      <dsp:spPr>
        <a:xfrm>
          <a:off x="5508382" y="2664292"/>
          <a:ext cx="3204585" cy="26194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b="1" kern="1200" dirty="0" smtClean="0">
              <a:solidFill>
                <a:srgbClr val="000066"/>
              </a:solidFill>
              <a:ea typeface="+mn-ea"/>
              <a:cs typeface="+mn-cs"/>
            </a:rPr>
            <a:t>Política 3.2</a:t>
          </a:r>
          <a:r>
            <a:rPr lang="es-ES" sz="1400" kern="1200" dirty="0" smtClean="0">
              <a:solidFill>
                <a:srgbClr val="000066"/>
              </a:solidFill>
              <a:ea typeface="+mn-ea"/>
              <a:cs typeface="+mn-cs"/>
            </a:rPr>
            <a:t>. Fortalecer la prevención, el control y la </a:t>
          </a:r>
          <a:r>
            <a:rPr lang="es-ES" sz="1400" b="1" kern="1200" dirty="0" smtClean="0">
              <a:solidFill>
                <a:srgbClr val="000066"/>
              </a:solidFill>
              <a:ea typeface="+mn-ea"/>
              <a:cs typeface="+mn-cs"/>
            </a:rPr>
            <a:t>vigilancia</a:t>
          </a:r>
          <a:r>
            <a:rPr lang="es-ES" sz="1400" kern="1200" dirty="0" smtClean="0">
              <a:solidFill>
                <a:srgbClr val="000066"/>
              </a:solidFill>
              <a:ea typeface="+mn-ea"/>
              <a:cs typeface="+mn-cs"/>
            </a:rPr>
            <a:t> de la enfermedad y el desarrollo de capacidades para describir, prevenir y controlar la morbilidad</a:t>
          </a:r>
          <a:endParaRPr lang="es-ES" sz="1400" kern="1200" dirty="0">
            <a:solidFill>
              <a:srgbClr val="000066"/>
            </a:solidFill>
          </a:endParaRPr>
        </a:p>
      </dsp:txBody>
      <dsp:txXfrm>
        <a:off x="6527298" y="3376684"/>
        <a:ext cx="2128129" cy="1849476"/>
      </dsp:txXfrm>
    </dsp:sp>
    <dsp:sp modelId="{2EE63FED-12E9-4AA9-9354-04B01D668702}">
      <dsp:nvSpPr>
        <dsp:cNvPr id="0" name=""/>
        <dsp:cNvSpPr/>
      </dsp:nvSpPr>
      <dsp:spPr>
        <a:xfrm>
          <a:off x="14812" y="2805465"/>
          <a:ext cx="3918728" cy="25887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>
              <a:solidFill>
                <a:srgbClr val="000066"/>
              </a:solidFill>
              <a:ea typeface="+mn-ea"/>
              <a:cs typeface="+mn-cs"/>
            </a:rPr>
            <a:t>La obligación de los Estados Parte de instalar  capacidades básicas en Salud Pública... </a:t>
          </a:r>
          <a:endParaRPr lang="es-ES" sz="1800" kern="1200" dirty="0">
            <a:solidFill>
              <a:srgbClr val="000066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>
              <a:solidFill>
                <a:srgbClr val="000066"/>
              </a:solidFill>
              <a:ea typeface="+mn-ea"/>
              <a:cs typeface="+mn-cs"/>
            </a:rPr>
            <a:t>Notificación a la OMS…</a:t>
          </a:r>
        </a:p>
      </dsp:txBody>
      <dsp:txXfrm>
        <a:off x="71677" y="3509506"/>
        <a:ext cx="2629380" cy="1827799"/>
      </dsp:txXfrm>
    </dsp:sp>
    <dsp:sp modelId="{EA03E7A2-FD1E-4972-84F3-54FFF9D4E208}">
      <dsp:nvSpPr>
        <dsp:cNvPr id="0" name=""/>
        <dsp:cNvSpPr/>
      </dsp:nvSpPr>
      <dsp:spPr>
        <a:xfrm>
          <a:off x="4769071" y="4"/>
          <a:ext cx="3943896" cy="23940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b="1" kern="1200" dirty="0" smtClean="0">
              <a:solidFill>
                <a:srgbClr val="000066"/>
              </a:solidFill>
              <a:ea typeface="+mn-ea"/>
              <a:cs typeface="+mn-cs"/>
            </a:rPr>
            <a:t>Art. 4 manda </a:t>
          </a:r>
          <a:r>
            <a:rPr lang="es-ES" sz="1400" b="0" kern="1200" dirty="0" smtClean="0">
              <a:solidFill>
                <a:srgbClr val="000066"/>
              </a:solidFill>
              <a:ea typeface="+mn-ea"/>
              <a:cs typeface="+mn-cs"/>
            </a:rPr>
            <a:t>-La autoridad sanitaria nacional es el Ministerio de Salud Pública, entidad a la que corresponde el ejercicio de la funciones de </a:t>
          </a:r>
          <a:r>
            <a:rPr lang="es-ES" sz="1400" b="1" kern="1200" dirty="0" smtClean="0">
              <a:solidFill>
                <a:srgbClr val="000066"/>
              </a:solidFill>
              <a:ea typeface="+mn-ea"/>
              <a:cs typeface="+mn-cs"/>
            </a:rPr>
            <a:t>rectoría en salud</a:t>
          </a:r>
          <a:r>
            <a:rPr lang="es-ES" sz="1400" b="0" kern="1200" dirty="0" smtClean="0">
              <a:solidFill>
                <a:srgbClr val="000066"/>
              </a:solidFill>
            </a:rPr>
            <a:t>…</a:t>
          </a:r>
          <a:endParaRPr lang="es-ES" sz="1400" b="0" kern="1200" dirty="0">
            <a:solidFill>
              <a:srgbClr val="000066"/>
            </a:solidFill>
          </a:endParaRPr>
        </a:p>
        <a:p>
          <a:pPr marL="114300" lvl="1" indent="-114300" algn="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400" b="0" kern="1200" dirty="0" smtClean="0">
            <a:solidFill>
              <a:srgbClr val="000066"/>
            </a:solidFill>
            <a:ea typeface="+mn-ea"/>
            <a:cs typeface="+mn-cs"/>
          </a:endParaRPr>
        </a:p>
        <a:p>
          <a:pPr marL="114300" lvl="1" indent="-114300" algn="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b="1" kern="1200" dirty="0" smtClean="0">
              <a:solidFill>
                <a:srgbClr val="000066"/>
              </a:solidFill>
              <a:ea typeface="+mn-ea"/>
              <a:cs typeface="+mn-cs"/>
            </a:rPr>
            <a:t>Art. 62 manda </a:t>
          </a:r>
          <a:r>
            <a:rPr lang="es-ES" sz="1400" b="0" kern="1200" dirty="0" smtClean="0">
              <a:solidFill>
                <a:srgbClr val="000066"/>
              </a:solidFill>
              <a:ea typeface="+mn-ea"/>
              <a:cs typeface="+mn-cs"/>
            </a:rPr>
            <a:t>-El control de enfermedades transmisibles, la determinación de las enfermedades </a:t>
          </a:r>
          <a:r>
            <a:rPr lang="es-ES" sz="1400" b="1" kern="1200" dirty="0" smtClean="0">
              <a:solidFill>
                <a:srgbClr val="000066"/>
              </a:solidFill>
              <a:ea typeface="+mn-ea"/>
              <a:cs typeface="+mn-cs"/>
            </a:rPr>
            <a:t>de notificación obligatoria</a:t>
          </a:r>
          <a:r>
            <a:rPr lang="es-ES" sz="1400" b="0" kern="1200" dirty="0" smtClean="0">
              <a:solidFill>
                <a:srgbClr val="000066"/>
              </a:solidFill>
              <a:ea typeface="+mn-ea"/>
              <a:cs typeface="+mn-cs"/>
            </a:rPr>
            <a:t>…</a:t>
          </a:r>
        </a:p>
      </dsp:txBody>
      <dsp:txXfrm>
        <a:off x="6004829" y="52593"/>
        <a:ext cx="2655549" cy="1690331"/>
      </dsp:txXfrm>
    </dsp:sp>
    <dsp:sp modelId="{5EF736EF-2152-4B72-B146-ACD972741DEC}">
      <dsp:nvSpPr>
        <dsp:cNvPr id="0" name=""/>
        <dsp:cNvSpPr/>
      </dsp:nvSpPr>
      <dsp:spPr>
        <a:xfrm>
          <a:off x="0" y="216028"/>
          <a:ext cx="3738302" cy="23154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b="1" kern="1200" dirty="0" smtClean="0">
              <a:solidFill>
                <a:srgbClr val="000066"/>
              </a:solidFill>
            </a:rPr>
            <a:t>Art. 32, 360 y 361</a:t>
          </a:r>
          <a:endParaRPr lang="es-ES" sz="1600" b="1" kern="1200" dirty="0">
            <a:solidFill>
              <a:srgbClr val="000066"/>
            </a:solidFill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800" b="1" kern="1200" dirty="0">
            <a:solidFill>
              <a:srgbClr val="000066"/>
            </a:solidFill>
          </a:endParaRP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b="0" kern="1200" dirty="0" smtClean="0">
              <a:solidFill>
                <a:srgbClr val="000066"/>
              </a:solidFill>
            </a:rPr>
            <a:t>Derechos garantizados por el estado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b="0" kern="1200" dirty="0" smtClean="0">
              <a:solidFill>
                <a:srgbClr val="000066"/>
              </a:solidFill>
            </a:rPr>
            <a:t>Organización de la oferta de servicios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b="0" kern="1200" dirty="0" smtClean="0">
              <a:solidFill>
                <a:srgbClr val="000066"/>
              </a:solidFill>
            </a:rPr>
            <a:t>Rectoría en salud</a:t>
          </a:r>
        </a:p>
      </dsp:txBody>
      <dsp:txXfrm>
        <a:off x="50863" y="266891"/>
        <a:ext cx="2515085" cy="1634865"/>
      </dsp:txXfrm>
    </dsp:sp>
    <dsp:sp modelId="{4CEC0A92-FEA8-4262-AFE3-EC66405F28B1}">
      <dsp:nvSpPr>
        <dsp:cNvPr id="0" name=""/>
        <dsp:cNvSpPr/>
      </dsp:nvSpPr>
      <dsp:spPr>
        <a:xfrm>
          <a:off x="2192738" y="752590"/>
          <a:ext cx="1857494" cy="1710803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>
              <a:solidFill>
                <a:srgbClr val="000066"/>
              </a:solidFill>
              <a:latin typeface="+mn-lt"/>
            </a:rPr>
            <a:t>Constitución de la República del Ecuador - 2008</a:t>
          </a:r>
          <a:endParaRPr lang="es-ES" sz="1400" b="1" kern="1200" dirty="0">
            <a:solidFill>
              <a:srgbClr val="000066"/>
            </a:solidFill>
            <a:latin typeface="+mn-lt"/>
          </a:endParaRPr>
        </a:p>
      </dsp:txBody>
      <dsp:txXfrm>
        <a:off x="2736785" y="1253673"/>
        <a:ext cx="1313447" cy="1209720"/>
      </dsp:txXfrm>
    </dsp:sp>
    <dsp:sp modelId="{F31CA4D7-D34E-40AE-A77F-39AE83D3FC7C}">
      <dsp:nvSpPr>
        <dsp:cNvPr id="0" name=""/>
        <dsp:cNvSpPr/>
      </dsp:nvSpPr>
      <dsp:spPr>
        <a:xfrm rot="5400000">
          <a:off x="4319816" y="679244"/>
          <a:ext cx="1710803" cy="1857494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>
              <a:solidFill>
                <a:srgbClr val="000066"/>
              </a:solidFill>
              <a:latin typeface="+mn-lt"/>
            </a:rPr>
            <a:t>Ley orgánica de salud</a:t>
          </a:r>
          <a:endParaRPr lang="es-ES" sz="1400" b="1" kern="1200" dirty="0">
            <a:solidFill>
              <a:srgbClr val="000066"/>
            </a:solidFill>
            <a:latin typeface="+mn-lt"/>
          </a:endParaRPr>
        </a:p>
      </dsp:txBody>
      <dsp:txXfrm rot="-5400000">
        <a:off x="4246471" y="1253672"/>
        <a:ext cx="1313447" cy="1209720"/>
      </dsp:txXfrm>
    </dsp:sp>
    <dsp:sp modelId="{8B9FC765-1899-44B1-9901-FDB91EA68B37}">
      <dsp:nvSpPr>
        <dsp:cNvPr id="0" name=""/>
        <dsp:cNvSpPr/>
      </dsp:nvSpPr>
      <dsp:spPr>
        <a:xfrm rot="10800000">
          <a:off x="4248471" y="2706177"/>
          <a:ext cx="1857494" cy="1710803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>
              <a:solidFill>
                <a:srgbClr val="000066"/>
              </a:solidFill>
              <a:latin typeface="+mn-lt"/>
            </a:rPr>
            <a:t>Plan Nacional del buen vivir 2009 - 2013</a:t>
          </a:r>
          <a:endParaRPr lang="es-ES" sz="1400" b="1" kern="1200" dirty="0">
            <a:solidFill>
              <a:srgbClr val="000066"/>
            </a:solidFill>
            <a:latin typeface="+mn-lt"/>
          </a:endParaRPr>
        </a:p>
      </dsp:txBody>
      <dsp:txXfrm rot="10800000">
        <a:off x="4248471" y="2706177"/>
        <a:ext cx="1313447" cy="1209720"/>
      </dsp:txXfrm>
    </dsp:sp>
    <dsp:sp modelId="{9C6A8B0F-C36E-4717-95CD-FF9AE59FD4DF}">
      <dsp:nvSpPr>
        <dsp:cNvPr id="0" name=""/>
        <dsp:cNvSpPr/>
      </dsp:nvSpPr>
      <dsp:spPr>
        <a:xfrm rot="16200000">
          <a:off x="2266109" y="2586260"/>
          <a:ext cx="1710803" cy="1857494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>
              <a:solidFill>
                <a:srgbClr val="000066"/>
              </a:solidFill>
              <a:latin typeface="+mn-lt"/>
            </a:rPr>
            <a:t>Reglamento Sanitario Internacional</a:t>
          </a:r>
          <a:endParaRPr lang="es-ES" sz="1400" b="1" kern="1200" dirty="0">
            <a:solidFill>
              <a:srgbClr val="000066"/>
            </a:solidFill>
            <a:latin typeface="+mn-lt"/>
          </a:endParaRPr>
        </a:p>
      </dsp:txBody>
      <dsp:txXfrm rot="5400000">
        <a:off x="2736811" y="2659605"/>
        <a:ext cx="1313447" cy="1209720"/>
      </dsp:txXfrm>
    </dsp:sp>
    <dsp:sp modelId="{57B2B279-ECAF-4266-BE05-C403F6550B2C}">
      <dsp:nvSpPr>
        <dsp:cNvPr id="0" name=""/>
        <dsp:cNvSpPr/>
      </dsp:nvSpPr>
      <dsp:spPr>
        <a:xfrm>
          <a:off x="3750120" y="2019645"/>
          <a:ext cx="863556" cy="750918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D84583-F815-409F-8D6A-3F0789268725}">
      <dsp:nvSpPr>
        <dsp:cNvPr id="0" name=""/>
        <dsp:cNvSpPr/>
      </dsp:nvSpPr>
      <dsp:spPr>
        <a:xfrm rot="10800000">
          <a:off x="3816424" y="2448274"/>
          <a:ext cx="863556" cy="750918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DA67D4-5A6C-44C5-8B4F-164F837AA872}" type="datetimeFigureOut">
              <a:rPr lang="es-EC" smtClean="0"/>
              <a:t>03/08/2015</a:t>
            </a:fld>
            <a:endParaRPr lang="es-EC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36D25F-53DE-47BE-810B-EBB3A47A9E0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52456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i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6D25F-53DE-47BE-810B-EBB3A47A9E0B}" type="slidenum">
              <a:rPr lang="es-EC" smtClean="0"/>
              <a:t>1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62485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E227B6-626A-4461-BF64-675A6BABFB1D}" type="slidenum">
              <a:rPr lang="es-ES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s-ES" smtClean="0">
              <a:latin typeface="Arial" pitchFamily="34" charset="0"/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1413" y="685800"/>
            <a:ext cx="4573587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s-ES" smtClean="0">
                <a:latin typeface="Arial" charset="0"/>
              </a:rPr>
              <a:t>*Observen aquí la recomendación existente en cuanto a colocar y retirar los elementos protectores. Al considerar que los guantes se contaminan mas, se colocan por ùltimo, se retiran primero.</a:t>
            </a:r>
            <a:endParaRPr lang="es-MX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0005B-386D-45E6-BB45-5D3F0A5363A7}" type="datetimeFigureOut">
              <a:rPr lang="es-EC" smtClean="0"/>
              <a:t>03/08/2015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D38B2-0E25-4E37-8F27-D46F254CBF18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179535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0005B-386D-45E6-BB45-5D3F0A5363A7}" type="datetimeFigureOut">
              <a:rPr lang="es-EC" smtClean="0"/>
              <a:t>03/08/2015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D38B2-0E25-4E37-8F27-D46F254CBF18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987513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0005B-386D-45E6-BB45-5D3F0A5363A7}" type="datetimeFigureOut">
              <a:rPr lang="es-EC" smtClean="0"/>
              <a:t>03/08/2015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D38B2-0E25-4E37-8F27-D46F254CBF18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70782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0005B-386D-45E6-BB45-5D3F0A5363A7}" type="datetimeFigureOut">
              <a:rPr lang="es-EC" smtClean="0"/>
              <a:t>03/08/2015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D38B2-0E25-4E37-8F27-D46F254CBF18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61395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0005B-386D-45E6-BB45-5D3F0A5363A7}" type="datetimeFigureOut">
              <a:rPr lang="es-EC" smtClean="0"/>
              <a:t>03/08/2015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D38B2-0E25-4E37-8F27-D46F254CBF18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362529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0005B-386D-45E6-BB45-5D3F0A5363A7}" type="datetimeFigureOut">
              <a:rPr lang="es-EC" smtClean="0"/>
              <a:t>03/08/2015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D38B2-0E25-4E37-8F27-D46F254CBF18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62592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0005B-386D-45E6-BB45-5D3F0A5363A7}" type="datetimeFigureOut">
              <a:rPr lang="es-EC" smtClean="0"/>
              <a:t>03/08/2015</a:t>
            </a:fld>
            <a:endParaRPr lang="es-EC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D38B2-0E25-4E37-8F27-D46F254CBF18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57715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0005B-386D-45E6-BB45-5D3F0A5363A7}" type="datetimeFigureOut">
              <a:rPr lang="es-EC" smtClean="0"/>
              <a:t>03/08/2015</a:t>
            </a:fld>
            <a:endParaRPr lang="es-EC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D38B2-0E25-4E37-8F27-D46F254CBF18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87955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0005B-386D-45E6-BB45-5D3F0A5363A7}" type="datetimeFigureOut">
              <a:rPr lang="es-EC" smtClean="0"/>
              <a:t>03/08/2015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D38B2-0E25-4E37-8F27-D46F254CBF18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945102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0005B-386D-45E6-BB45-5D3F0A5363A7}" type="datetimeFigureOut">
              <a:rPr lang="es-EC" smtClean="0"/>
              <a:t>03/08/2015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D38B2-0E25-4E37-8F27-D46F254CBF18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72002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0005B-386D-45E6-BB45-5D3F0A5363A7}" type="datetimeFigureOut">
              <a:rPr lang="es-EC" smtClean="0"/>
              <a:t>03/08/2015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D38B2-0E25-4E37-8F27-D46F254CBF18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0540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0005B-386D-45E6-BB45-5D3F0A5363A7}" type="datetimeFigureOut">
              <a:rPr lang="es-EC" smtClean="0"/>
              <a:t>03/08/2015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D38B2-0E25-4E37-8F27-D46F254CBF18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368191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emf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6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6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emf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png"/><Relationship Id="rId4" Type="http://schemas.openxmlformats.org/officeDocument/2006/relationships/image" Target="../media/image92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emf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emf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emf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emf"/><Relationship Id="rId2" Type="http://schemas.openxmlformats.org/officeDocument/2006/relationships/image" Target="../media/image104.emf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emf"/><Relationship Id="rId2" Type="http://schemas.openxmlformats.org/officeDocument/2006/relationships/image" Target="../media/image96.emf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539552" y="2564904"/>
            <a:ext cx="8229600" cy="1143000"/>
          </a:xfrm>
        </p:spPr>
        <p:txBody>
          <a:bodyPr>
            <a:noAutofit/>
          </a:bodyPr>
          <a:lstStyle/>
          <a:p>
            <a:r>
              <a:rPr lang="es-EC" sz="4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CONTROL DE INFECCIONES</a:t>
            </a:r>
            <a:endParaRPr lang="es-EC" sz="48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88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" t="21970" r="73562" b="20040"/>
          <a:stretch/>
        </p:blipFill>
        <p:spPr bwMode="auto">
          <a:xfrm>
            <a:off x="2555776" y="692696"/>
            <a:ext cx="4248472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843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67" y="260648"/>
            <a:ext cx="8670593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9 Grupo"/>
          <p:cNvGrpSpPr/>
          <p:nvPr/>
        </p:nvGrpSpPr>
        <p:grpSpPr>
          <a:xfrm>
            <a:off x="3500430" y="4429132"/>
            <a:ext cx="5500726" cy="1343205"/>
            <a:chOff x="3500430" y="4429132"/>
            <a:chExt cx="5500726" cy="1343205"/>
          </a:xfrm>
        </p:grpSpPr>
        <p:sp>
          <p:nvSpPr>
            <p:cNvPr id="4" name="3 CuadroTexto"/>
            <p:cNvSpPr txBox="1"/>
            <p:nvPr/>
          </p:nvSpPr>
          <p:spPr>
            <a:xfrm>
              <a:off x="3571868" y="4572008"/>
              <a:ext cx="5429288" cy="1200329"/>
            </a:xfrm>
            <a:prstGeom prst="rect">
              <a:avLst/>
            </a:prstGeom>
            <a:gradFill>
              <a:gsLst>
                <a:gs pos="0">
                  <a:srgbClr val="FF9FA1"/>
                </a:gs>
                <a:gs pos="50000">
                  <a:srgbClr val="FFD1D1"/>
                </a:gs>
                <a:gs pos="100000">
                  <a:srgbClr val="FFE1E1"/>
                </a:gs>
              </a:gsLst>
              <a:lin ang="16200000" scaled="1"/>
            </a:gra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C" b="1" dirty="0" smtClean="0">
                  <a:solidFill>
                    <a:srgbClr val="000066"/>
                  </a:solidFill>
                </a:rPr>
                <a:t>En este espacio describa todas las actividades de intervención  que se realizó y que no se encuentran en los ítems anteriores (por ejemplo actividades educativas).</a:t>
              </a:r>
              <a:endParaRPr lang="en-US" b="1" dirty="0">
                <a:solidFill>
                  <a:srgbClr val="000066"/>
                </a:solidFill>
              </a:endParaRPr>
            </a:p>
          </p:txBody>
        </p:sp>
        <p:cxnSp>
          <p:nvCxnSpPr>
            <p:cNvPr id="7" name="6 Conector curvado"/>
            <p:cNvCxnSpPr/>
            <p:nvPr/>
          </p:nvCxnSpPr>
          <p:spPr bwMode="auto">
            <a:xfrm>
              <a:off x="3500430" y="4429132"/>
              <a:ext cx="642942" cy="142876"/>
            </a:xfrm>
            <a:prstGeom prst="curvedConnector3">
              <a:avLst>
                <a:gd name="adj1" fmla="val 58491"/>
              </a:avLst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79576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" t="12104" r="5515" b="6250"/>
          <a:stretch/>
        </p:blipFill>
        <p:spPr bwMode="auto">
          <a:xfrm>
            <a:off x="464458" y="548680"/>
            <a:ext cx="8356014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417184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Diagrama"/>
          <p:cNvGraphicFramePr/>
          <p:nvPr/>
        </p:nvGraphicFramePr>
        <p:xfrm>
          <a:off x="107504" y="980728"/>
          <a:ext cx="8712968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1 Título"/>
          <p:cNvSpPr txBox="1">
            <a:spLocks/>
          </p:cNvSpPr>
          <p:nvPr/>
        </p:nvSpPr>
        <p:spPr>
          <a:xfrm>
            <a:off x="323850" y="20638"/>
            <a:ext cx="8431213" cy="865187"/>
          </a:xfrm>
          <a:prstGeom prst="rect">
            <a:avLst/>
          </a:prstGeom>
        </p:spPr>
        <p:txBody>
          <a:bodyPr/>
          <a:lstStyle/>
          <a:p>
            <a:pPr algn="l" eaLnBrk="0" hangingPunct="0">
              <a:defRPr/>
            </a:pPr>
            <a:r>
              <a:rPr lang="es-ES" sz="32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2. Marco legal del SIVE 2012</a:t>
            </a:r>
          </a:p>
        </p:txBody>
      </p:sp>
      <p:sp>
        <p:nvSpPr>
          <p:cNvPr id="8196" name="4 CuadroTexto"/>
          <p:cNvSpPr txBox="1">
            <a:spLocks noChangeArrowheads="1"/>
          </p:cNvSpPr>
          <p:nvPr/>
        </p:nvSpPr>
        <p:spPr bwMode="auto">
          <a:xfrm>
            <a:off x="5435600" y="6535738"/>
            <a:ext cx="36004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>
                <a:solidFill>
                  <a:srgbClr val="000066"/>
                </a:solidFill>
              </a:rPr>
              <a:t>Páginas 5, 6 y 7 de la norma del SIVE</a:t>
            </a:r>
          </a:p>
        </p:txBody>
      </p:sp>
    </p:spTree>
    <p:extLst>
      <p:ext uri="{BB962C8B-B14F-4D97-AF65-F5344CB8AC3E}">
        <p14:creationId xmlns:p14="http://schemas.microsoft.com/office/powerpoint/2010/main" val="212903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2800" dirty="0" smtClean="0">
                <a:latin typeface="Arial" pitchFamily="34" charset="0"/>
                <a:cs typeface="Arial" pitchFamily="34" charset="0"/>
              </a:rPr>
              <a:t>ESTAR PREPARADO PARA BROTE Y PANDEMIAS EN EL HOSPITAL GENERAL PUYO.</a:t>
            </a:r>
            <a:endParaRPr lang="es-EC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00" t="39683" r="33100" b="28571"/>
          <a:stretch/>
        </p:blipFill>
        <p:spPr bwMode="auto">
          <a:xfrm>
            <a:off x="1979712" y="1700808"/>
            <a:ext cx="5328592" cy="403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350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ESTAR PREPARADO PARA BROTE Y </a:t>
            </a:r>
            <a:r>
              <a:rPr lang="es-EC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PANDEMIAS EN EL HOSPITAL PROVINCIAL PUYO.</a:t>
            </a:r>
            <a:endParaRPr lang="es-EC" dirty="0"/>
          </a:p>
        </p:txBody>
      </p:sp>
      <p:sp>
        <p:nvSpPr>
          <p:cNvPr id="6" name="5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C" dirty="0" smtClean="0"/>
              <a:t>4 Habitaciones para Aislamiento. </a:t>
            </a:r>
          </a:p>
          <a:p>
            <a:r>
              <a:rPr lang="es-EC" dirty="0" smtClean="0"/>
              <a:t>12 Habitaciones Individuales.</a:t>
            </a:r>
          </a:p>
          <a:p>
            <a:r>
              <a:rPr lang="es-EC" dirty="0" smtClean="0"/>
              <a:t>1 Cuarto de Presión Negativa en Emergencia con 3 camas.</a:t>
            </a:r>
          </a:p>
          <a:p>
            <a:r>
              <a:rPr lang="es-EC" dirty="0" smtClean="0"/>
              <a:t>En el peor escenario de un brote o pandemia el Bloque 5 se activa para manejo de pacientes aislados.</a:t>
            </a:r>
          </a:p>
        </p:txBody>
      </p:sp>
    </p:spTree>
    <p:extLst>
      <p:ext uri="{BB962C8B-B14F-4D97-AF65-F5344CB8AC3E}">
        <p14:creationId xmlns:p14="http://schemas.microsoft.com/office/powerpoint/2010/main" val="2428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6" t="21627" r="32399" b="21023"/>
          <a:stretch/>
        </p:blipFill>
        <p:spPr bwMode="auto">
          <a:xfrm>
            <a:off x="683568" y="548680"/>
            <a:ext cx="7704856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282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74" t="28571" r="32734" b="21428"/>
          <a:stretch/>
        </p:blipFill>
        <p:spPr bwMode="auto">
          <a:xfrm>
            <a:off x="1979712" y="1700808"/>
            <a:ext cx="5040560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2800" dirty="0" smtClean="0">
                <a:latin typeface="Arial" pitchFamily="34" charset="0"/>
                <a:cs typeface="Arial" pitchFamily="34" charset="0"/>
              </a:rPr>
              <a:t>EXPOSICION DEL EMPLEADO A ENFERMEDADES INFECCIOSAS.</a:t>
            </a:r>
            <a:endParaRPr lang="es-EC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21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20" t="36508" r="30502" b="47619"/>
          <a:stretch/>
        </p:blipFill>
        <p:spPr bwMode="auto">
          <a:xfrm>
            <a:off x="2123728" y="2132856"/>
            <a:ext cx="4824536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2800" dirty="0">
                <a:latin typeface="Arial" pitchFamily="34" charset="0"/>
                <a:cs typeface="Arial" pitchFamily="34" charset="0"/>
              </a:rPr>
              <a:t>RESTRICCIÓN LABORAL</a:t>
            </a:r>
          </a:p>
        </p:txBody>
      </p:sp>
    </p:spTree>
    <p:extLst>
      <p:ext uri="{BB962C8B-B14F-4D97-AF65-F5344CB8AC3E}">
        <p14:creationId xmlns:p14="http://schemas.microsoft.com/office/powerpoint/2010/main" val="244427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2800" dirty="0">
                <a:latin typeface="Arial" pitchFamily="34" charset="0"/>
                <a:cs typeface="Arial" pitchFamily="34" charset="0"/>
              </a:rPr>
              <a:t>RESTRICCIÓN LABORAL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6" t="23201" r="31046" b="17329"/>
          <a:stretch/>
        </p:blipFill>
        <p:spPr bwMode="auto">
          <a:xfrm>
            <a:off x="1619672" y="1124744"/>
            <a:ext cx="6048672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223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517217" y="260648"/>
            <a:ext cx="8229600" cy="1143000"/>
          </a:xfrm>
        </p:spPr>
        <p:txBody>
          <a:bodyPr>
            <a:normAutofit/>
          </a:bodyPr>
          <a:lstStyle/>
          <a:p>
            <a:r>
              <a:rPr lang="es-EC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ALERTA EPIDEMIOLOGICA</a:t>
            </a:r>
            <a:r>
              <a:rPr lang="es-EC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C" sz="2800" dirty="0" smtClean="0">
                <a:latin typeface="Arial" pitchFamily="34" charset="0"/>
                <a:cs typeface="Arial" pitchFamily="34" charset="0"/>
              </a:rPr>
            </a:br>
            <a:endParaRPr lang="es-EC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10" t="22654" r="18790" b="8730"/>
          <a:stretch/>
        </p:blipFill>
        <p:spPr bwMode="auto">
          <a:xfrm>
            <a:off x="611560" y="1122218"/>
            <a:ext cx="8040914" cy="5331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526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2808312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650" y="692219"/>
            <a:ext cx="2825874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620689"/>
            <a:ext cx="3333750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75564"/>
            <a:ext cx="2013132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275564"/>
            <a:ext cx="18002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275564"/>
            <a:ext cx="1656184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576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06" t="22222" r="18455" b="9091"/>
          <a:stretch/>
        </p:blipFill>
        <p:spPr bwMode="auto">
          <a:xfrm>
            <a:off x="467543" y="1154623"/>
            <a:ext cx="8215087" cy="502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88767" y="188640"/>
            <a:ext cx="8229600" cy="1143000"/>
          </a:xfrm>
        </p:spPr>
        <p:txBody>
          <a:bodyPr>
            <a:normAutofit/>
          </a:bodyPr>
          <a:lstStyle/>
          <a:p>
            <a:r>
              <a:rPr lang="es-EC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ALERTA EPIDEMIOLOGICA</a:t>
            </a:r>
          </a:p>
        </p:txBody>
      </p:sp>
    </p:spTree>
    <p:extLst>
      <p:ext uri="{BB962C8B-B14F-4D97-AF65-F5344CB8AC3E}">
        <p14:creationId xmlns:p14="http://schemas.microsoft.com/office/powerpoint/2010/main" val="209516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1143000"/>
          </a:xfrm>
        </p:spPr>
        <p:txBody>
          <a:bodyPr/>
          <a:lstStyle/>
          <a:p>
            <a:r>
              <a:rPr lang="es-EC" dirty="0" smtClean="0"/>
              <a:t>GRACIAS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92348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C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C" dirty="0" smtClean="0">
                <a:latin typeface="Arial" pitchFamily="34" charset="0"/>
                <a:cs typeface="Arial" pitchFamily="34" charset="0"/>
              </a:rPr>
            </a:br>
            <a:r>
              <a:rPr lang="es-EC" sz="3100" dirty="0" smtClean="0">
                <a:latin typeface="Arial" pitchFamily="34" charset="0"/>
                <a:cs typeface="Arial" pitchFamily="34" charset="0"/>
              </a:rPr>
              <a:t>MANTENIENDO A LA GENTE SEGUIRA DE INFECCIONES.</a:t>
            </a:r>
            <a:endParaRPr lang="es-EC" sz="3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08" t="32936" r="31283" b="14204"/>
          <a:stretch/>
        </p:blipFill>
        <p:spPr bwMode="auto">
          <a:xfrm>
            <a:off x="1835696" y="1556792"/>
            <a:ext cx="5112568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676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15278" r="23028" b="12897"/>
          <a:stretch/>
        </p:blipFill>
        <p:spPr bwMode="auto">
          <a:xfrm>
            <a:off x="1111634" y="908720"/>
            <a:ext cx="6952343" cy="5254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827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8" t="14962" r="23141" b="13293"/>
          <a:stretch/>
        </p:blipFill>
        <p:spPr bwMode="auto">
          <a:xfrm>
            <a:off x="1331640" y="692696"/>
            <a:ext cx="6923315" cy="5248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247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14773" r="23028" b="24885"/>
          <a:stretch/>
        </p:blipFill>
        <p:spPr bwMode="auto">
          <a:xfrm>
            <a:off x="1115616" y="836712"/>
            <a:ext cx="6952343" cy="4414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266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4" t="14088" r="23029" b="23374"/>
          <a:stretch/>
        </p:blipFill>
        <p:spPr bwMode="auto">
          <a:xfrm>
            <a:off x="1043608" y="620688"/>
            <a:ext cx="6981371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841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4" t="14394" r="23141" b="22991"/>
          <a:stretch/>
        </p:blipFill>
        <p:spPr bwMode="auto">
          <a:xfrm>
            <a:off x="1229009" y="836712"/>
            <a:ext cx="6966857" cy="4580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960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0" t="14683" r="22917" b="22438"/>
          <a:stretch/>
        </p:blipFill>
        <p:spPr bwMode="auto">
          <a:xfrm>
            <a:off x="971600" y="692696"/>
            <a:ext cx="7039429" cy="459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668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4" t="14484" r="22917" b="22220"/>
          <a:stretch/>
        </p:blipFill>
        <p:spPr bwMode="auto">
          <a:xfrm>
            <a:off x="1062042" y="620688"/>
            <a:ext cx="6995885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086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23488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C" dirty="0" smtClean="0">
                <a:latin typeface="Arial" pitchFamily="34" charset="0"/>
                <a:cs typeface="Arial" pitchFamily="34" charset="0"/>
              </a:rPr>
              <a:t>“PEUDE EXISTIR MAYOR CONTRADICCION QUE ADQUIRIR UNA ENFERMEDAD EN EL HOSPITAL</a:t>
            </a:r>
            <a:r>
              <a:rPr lang="es-EC" dirty="0" smtClean="0"/>
              <a:t>”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96845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91" t="14881" r="23140" b="22846"/>
          <a:stretch/>
        </p:blipFill>
        <p:spPr bwMode="auto">
          <a:xfrm>
            <a:off x="1115616" y="764704"/>
            <a:ext cx="6995887" cy="4555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78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14881" r="23140" b="23611"/>
          <a:stretch/>
        </p:blipFill>
        <p:spPr bwMode="auto">
          <a:xfrm>
            <a:off x="971600" y="764704"/>
            <a:ext cx="6937829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105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27000" y="1704975"/>
            <a:ext cx="3773488" cy="4071938"/>
          </a:xfrm>
          <a:prstGeom prst="rect">
            <a:avLst/>
          </a:prstGeom>
          <a:ln>
            <a:solidFill>
              <a:srgbClr val="000080"/>
            </a:solidFill>
          </a:ln>
        </p:spPr>
        <p:txBody>
          <a:bodyPr/>
          <a:lstStyle/>
          <a:p>
            <a:pPr marL="342900" indent="-342900" algn="ctr" fontAlgn="auto">
              <a:spcBef>
                <a:spcPct val="50000"/>
              </a:spcBef>
              <a:spcAft>
                <a:spcPts val="0"/>
              </a:spcAft>
              <a:buClr>
                <a:srgbClr val="FF0000"/>
              </a:buClr>
              <a:buSzPct val="120000"/>
              <a:buFont typeface="Wingdings" pitchFamily="2" charset="2"/>
              <a:buNone/>
              <a:defRPr/>
            </a:pPr>
            <a:r>
              <a:rPr lang="en-US" sz="2600" b="1" u="sng" kern="0" dirty="0">
                <a:solidFill>
                  <a:srgbClr val="000066"/>
                </a:solidFill>
                <a:latin typeface="+mn-lt"/>
                <a:cs typeface="+mn-cs"/>
              </a:rPr>
              <a:t>Areas </a:t>
            </a:r>
            <a:r>
              <a:rPr lang="en-US" sz="2600" b="1" u="sng" kern="0" dirty="0" err="1">
                <a:solidFill>
                  <a:srgbClr val="000066"/>
                </a:solidFill>
                <a:latin typeface="+mn-lt"/>
                <a:cs typeface="+mn-cs"/>
              </a:rPr>
              <a:t>contaminadas</a:t>
            </a:r>
            <a:r>
              <a:rPr lang="en-US" sz="2600" b="1" kern="0" dirty="0">
                <a:solidFill>
                  <a:srgbClr val="000066"/>
                </a:solidFill>
                <a:latin typeface="+mn-lt"/>
                <a:cs typeface="+mn-cs"/>
              </a:rPr>
              <a:t>:</a:t>
            </a:r>
          </a:p>
          <a:p>
            <a:pPr marL="742950" lvl="1" indent="-285750" fontAlgn="auto">
              <a:spcBef>
                <a:spcPct val="40000"/>
              </a:spcBef>
              <a:spcAft>
                <a:spcPts val="0"/>
              </a:spcAft>
              <a:buFont typeface="Arial Narrow" pitchFamily="34" charset="0"/>
              <a:buChar char="–"/>
              <a:defRPr/>
            </a:pPr>
            <a:r>
              <a:rPr lang="en-US" sz="2500" b="1" kern="0" dirty="0" err="1">
                <a:solidFill>
                  <a:srgbClr val="000066"/>
                </a:solidFill>
                <a:latin typeface="+mn-lt"/>
                <a:cs typeface="+mn-cs"/>
              </a:rPr>
              <a:t>Frente</a:t>
            </a:r>
            <a:r>
              <a:rPr lang="en-US" sz="2500" b="1" kern="0" dirty="0">
                <a:solidFill>
                  <a:srgbClr val="000066"/>
                </a:solidFill>
                <a:latin typeface="+mn-lt"/>
                <a:cs typeface="+mn-cs"/>
              </a:rPr>
              <a:t>, exterior</a:t>
            </a:r>
          </a:p>
          <a:p>
            <a:pPr marL="742950" lvl="1" indent="-285750" fontAlgn="auto">
              <a:spcBef>
                <a:spcPct val="40000"/>
              </a:spcBef>
              <a:spcAft>
                <a:spcPts val="0"/>
              </a:spcAft>
              <a:buFont typeface="Arial Narrow" pitchFamily="34" charset="0"/>
              <a:buChar char="–"/>
              <a:defRPr/>
            </a:pPr>
            <a:r>
              <a:rPr lang="en-US" sz="2500" b="1" kern="0" dirty="0" err="1">
                <a:solidFill>
                  <a:srgbClr val="000066"/>
                </a:solidFill>
                <a:latin typeface="+mn-lt"/>
                <a:cs typeface="+mn-cs"/>
              </a:rPr>
              <a:t>Contacto</a:t>
            </a:r>
            <a:r>
              <a:rPr lang="en-US" sz="2500" b="1" kern="0" dirty="0">
                <a:solidFill>
                  <a:srgbClr val="000066"/>
                </a:solidFill>
                <a:latin typeface="+mn-lt"/>
                <a:cs typeface="+mn-cs"/>
              </a:rPr>
              <a:t> con</a:t>
            </a:r>
          </a:p>
          <a:p>
            <a:pPr marL="1143000" lvl="2" indent="-228600" fontAlgn="auto">
              <a:spcBef>
                <a:spcPct val="4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2400" kern="0" dirty="0" err="1">
                <a:solidFill>
                  <a:srgbClr val="000066"/>
                </a:solidFill>
                <a:latin typeface="+mn-lt"/>
                <a:cs typeface="+mn-cs"/>
              </a:rPr>
              <a:t>Sitios</a:t>
            </a:r>
            <a:r>
              <a:rPr lang="en-US" sz="2400" kern="0" dirty="0">
                <a:solidFill>
                  <a:srgbClr val="000066"/>
                </a:solidFill>
                <a:latin typeface="+mn-lt"/>
                <a:cs typeface="+mn-cs"/>
              </a:rPr>
              <a:t> </a:t>
            </a:r>
            <a:r>
              <a:rPr lang="en-US" sz="2400" kern="0" dirty="0" err="1">
                <a:solidFill>
                  <a:srgbClr val="000066"/>
                </a:solidFill>
                <a:latin typeface="+mn-lt"/>
                <a:cs typeface="+mn-cs"/>
              </a:rPr>
              <a:t>corporales</a:t>
            </a:r>
            <a:r>
              <a:rPr lang="en-US" sz="2400" kern="0" dirty="0">
                <a:solidFill>
                  <a:srgbClr val="000066"/>
                </a:solidFill>
                <a:latin typeface="+mn-lt"/>
                <a:cs typeface="+mn-cs"/>
              </a:rPr>
              <a:t> </a:t>
            </a:r>
          </a:p>
          <a:p>
            <a:pPr marL="1143000" lvl="2" indent="-228600" fontAlgn="auto">
              <a:spcBef>
                <a:spcPct val="4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2400" kern="0" dirty="0" err="1">
                <a:solidFill>
                  <a:srgbClr val="000066"/>
                </a:solidFill>
                <a:latin typeface="+mn-lt"/>
                <a:cs typeface="+mn-cs"/>
              </a:rPr>
              <a:t>Materiales</a:t>
            </a:r>
            <a:endParaRPr lang="en-US" sz="2400" kern="0" dirty="0">
              <a:solidFill>
                <a:srgbClr val="000066"/>
              </a:solidFill>
              <a:latin typeface="+mn-lt"/>
              <a:cs typeface="+mn-cs"/>
            </a:endParaRPr>
          </a:p>
          <a:p>
            <a:pPr marL="1143000" lvl="2" indent="-228600" fontAlgn="auto">
              <a:spcBef>
                <a:spcPct val="4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2400" kern="0" dirty="0">
                <a:solidFill>
                  <a:srgbClr val="000066"/>
                </a:solidFill>
                <a:latin typeface="+mn-lt"/>
                <a:cs typeface="+mn-cs"/>
              </a:rPr>
              <a:t>Superficies </a:t>
            </a:r>
            <a:r>
              <a:rPr lang="en-US" sz="2400" kern="0" dirty="0" err="1">
                <a:solidFill>
                  <a:srgbClr val="000066"/>
                </a:solidFill>
                <a:latin typeface="+mn-lt"/>
                <a:cs typeface="+mn-cs"/>
              </a:rPr>
              <a:t>ambientales</a:t>
            </a:r>
            <a:endParaRPr lang="en-US" sz="2400" kern="0" dirty="0">
              <a:solidFill>
                <a:srgbClr val="000066"/>
              </a:solidFill>
              <a:latin typeface="+mn-lt"/>
              <a:cs typeface="+mn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165850" y="1447800"/>
            <a:ext cx="2749550" cy="3409950"/>
          </a:xfrm>
          <a:prstGeom prst="rect">
            <a:avLst/>
          </a:prstGeom>
          <a:ln>
            <a:solidFill>
              <a:srgbClr val="000080"/>
            </a:solidFill>
          </a:ln>
        </p:spPr>
        <p:txBody>
          <a:bodyPr/>
          <a:lstStyle/>
          <a:p>
            <a:pPr marL="342900" indent="-342900" algn="ctr" fontAlgn="auto">
              <a:spcBef>
                <a:spcPct val="50000"/>
              </a:spcBef>
              <a:spcAft>
                <a:spcPts val="0"/>
              </a:spcAft>
              <a:buClr>
                <a:srgbClr val="FF0000"/>
              </a:buClr>
              <a:buSzPct val="120000"/>
              <a:buFont typeface="Wingdings" pitchFamily="2" charset="2"/>
              <a:buNone/>
              <a:defRPr/>
            </a:pPr>
            <a:r>
              <a:rPr lang="en-US" sz="2600" b="1" u="sng" kern="0" dirty="0">
                <a:solidFill>
                  <a:srgbClr val="000066"/>
                </a:solidFill>
                <a:latin typeface="+mn-lt"/>
                <a:cs typeface="+mn-cs"/>
              </a:rPr>
              <a:t>Areas </a:t>
            </a:r>
            <a:r>
              <a:rPr lang="en-US" sz="2600" b="1" u="sng" kern="0" dirty="0" err="1">
                <a:solidFill>
                  <a:srgbClr val="000066"/>
                </a:solidFill>
                <a:latin typeface="+mn-lt"/>
                <a:cs typeface="+mn-cs"/>
              </a:rPr>
              <a:t>limpias</a:t>
            </a:r>
            <a:r>
              <a:rPr lang="en-US" sz="2600" b="1" kern="0" dirty="0">
                <a:solidFill>
                  <a:srgbClr val="000066"/>
                </a:solidFill>
                <a:latin typeface="+mn-lt"/>
                <a:cs typeface="+mn-cs"/>
              </a:rPr>
              <a:t>:</a:t>
            </a:r>
            <a:endParaRPr lang="en-US" sz="2600" kern="0" dirty="0">
              <a:solidFill>
                <a:srgbClr val="000066"/>
              </a:solidFill>
              <a:latin typeface="+mj-lt"/>
              <a:cs typeface="+mn-cs"/>
            </a:endParaRPr>
          </a:p>
          <a:p>
            <a:pPr marL="742950" lvl="1" indent="-285750" fontAlgn="auto">
              <a:spcBef>
                <a:spcPct val="40000"/>
              </a:spcBef>
              <a:spcAft>
                <a:spcPts val="0"/>
              </a:spcAft>
              <a:buFont typeface="Arial Narrow" pitchFamily="34" charset="0"/>
              <a:buChar char="–"/>
              <a:defRPr/>
            </a:pPr>
            <a:r>
              <a:rPr lang="en-US" sz="2500" kern="0" dirty="0" err="1">
                <a:solidFill>
                  <a:srgbClr val="000066"/>
                </a:solidFill>
                <a:latin typeface="+mn-lt"/>
                <a:cs typeface="+mn-cs"/>
              </a:rPr>
              <a:t>Adentro</a:t>
            </a:r>
            <a:endParaRPr lang="en-US" sz="2500" kern="0" dirty="0">
              <a:solidFill>
                <a:srgbClr val="000066"/>
              </a:solidFill>
              <a:latin typeface="+mn-lt"/>
              <a:cs typeface="+mn-cs"/>
            </a:endParaRPr>
          </a:p>
          <a:p>
            <a:pPr marL="742950" lvl="1" indent="-285750" fontAlgn="auto">
              <a:spcBef>
                <a:spcPct val="40000"/>
              </a:spcBef>
              <a:spcAft>
                <a:spcPts val="0"/>
              </a:spcAft>
              <a:buFont typeface="Arial Narrow" pitchFamily="34" charset="0"/>
              <a:buChar char="–"/>
              <a:defRPr/>
            </a:pPr>
            <a:r>
              <a:rPr lang="en-US" sz="2500" kern="0" dirty="0" err="1">
                <a:solidFill>
                  <a:srgbClr val="000066"/>
                </a:solidFill>
                <a:latin typeface="+mn-lt"/>
                <a:cs typeface="+mn-cs"/>
              </a:rPr>
              <a:t>Atrás</a:t>
            </a:r>
            <a:r>
              <a:rPr lang="en-US" sz="2500" kern="0" dirty="0">
                <a:solidFill>
                  <a:srgbClr val="000066"/>
                </a:solidFill>
                <a:latin typeface="+mn-lt"/>
                <a:cs typeface="+mn-cs"/>
              </a:rPr>
              <a:t>, exterior</a:t>
            </a:r>
          </a:p>
          <a:p>
            <a:pPr lvl="1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500" kern="0" dirty="0">
                <a:solidFill>
                  <a:srgbClr val="000066"/>
                </a:solidFill>
                <a:latin typeface="+mn-lt"/>
                <a:cs typeface="+mn-cs"/>
              </a:rPr>
              <a:t>- </a:t>
            </a:r>
            <a:r>
              <a:rPr lang="en-US" sz="2500" kern="0" dirty="0" err="1">
                <a:solidFill>
                  <a:srgbClr val="000066"/>
                </a:solidFill>
                <a:latin typeface="+mn-lt"/>
                <a:cs typeface="+mn-cs"/>
              </a:rPr>
              <a:t>Tiras</a:t>
            </a:r>
            <a:r>
              <a:rPr lang="en-US" sz="2500" kern="0" dirty="0">
                <a:solidFill>
                  <a:srgbClr val="000066"/>
                </a:solidFill>
                <a:latin typeface="+mn-lt"/>
                <a:cs typeface="+mn-cs"/>
              </a:rPr>
              <a:t> </a:t>
            </a:r>
            <a:r>
              <a:rPr lang="en-US" sz="2500" dirty="0" err="1">
                <a:latin typeface="+mn-lt"/>
                <a:cs typeface="+mn-cs"/>
              </a:rPr>
              <a:t>sobre</a:t>
            </a:r>
            <a:r>
              <a:rPr lang="en-US" sz="2500" dirty="0">
                <a:latin typeface="+mn-lt"/>
                <a:cs typeface="+mn-cs"/>
              </a:rPr>
              <a:t> la </a:t>
            </a:r>
            <a:r>
              <a:rPr lang="en-US" sz="2500" dirty="0" err="1">
                <a:latin typeface="+mn-lt"/>
                <a:cs typeface="+mn-cs"/>
              </a:rPr>
              <a:t>cabeza</a:t>
            </a:r>
            <a:r>
              <a:rPr lang="en-US" sz="2500" dirty="0">
                <a:latin typeface="+mn-lt"/>
                <a:cs typeface="+mn-cs"/>
              </a:rPr>
              <a:t> y </a:t>
            </a:r>
            <a:r>
              <a:rPr lang="en-US" sz="2500" dirty="0" err="1">
                <a:latin typeface="+mn-lt"/>
                <a:cs typeface="+mn-cs"/>
              </a:rPr>
              <a:t>espalda</a:t>
            </a:r>
            <a:r>
              <a:rPr lang="en-US" sz="2500" dirty="0">
                <a:latin typeface="+mn-lt"/>
                <a:cs typeface="+mn-cs"/>
              </a:rPr>
              <a:t>.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1143000" y="228600"/>
            <a:ext cx="7429500" cy="842963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kern="0" dirty="0">
                <a:solidFill>
                  <a:srgbClr val="000066"/>
                </a:solidFill>
                <a:latin typeface="+mj-lt"/>
                <a:ea typeface="+mj-ea"/>
                <a:cs typeface="+mj-cs"/>
              </a:rPr>
              <a:t>Antes de </a:t>
            </a:r>
            <a:r>
              <a:rPr lang="en-US" sz="3200" b="1" kern="0" dirty="0" err="1">
                <a:solidFill>
                  <a:srgbClr val="000066"/>
                </a:solidFill>
                <a:latin typeface="+mj-lt"/>
                <a:ea typeface="+mj-ea"/>
                <a:cs typeface="+mj-cs"/>
              </a:rPr>
              <a:t>quitarse</a:t>
            </a:r>
            <a:r>
              <a:rPr lang="en-US" sz="3200" b="1" kern="0" dirty="0">
                <a:solidFill>
                  <a:srgbClr val="000066"/>
                </a:solidFill>
                <a:latin typeface="+mj-lt"/>
                <a:ea typeface="+mj-ea"/>
                <a:cs typeface="+mj-cs"/>
              </a:rPr>
              <a:t> el EPP </a:t>
            </a:r>
            <a:r>
              <a:rPr lang="en-US" sz="3200" b="1" kern="0" dirty="0" err="1">
                <a:solidFill>
                  <a:srgbClr val="000066"/>
                </a:solidFill>
                <a:latin typeface="+mj-lt"/>
                <a:ea typeface="+mj-ea"/>
                <a:cs typeface="+mj-cs"/>
              </a:rPr>
              <a:t>recuerde</a:t>
            </a:r>
            <a:r>
              <a:rPr lang="en-US" sz="3200" b="1" kern="0" dirty="0">
                <a:solidFill>
                  <a:srgbClr val="000066"/>
                </a:solidFill>
                <a:latin typeface="+mj-lt"/>
                <a:ea typeface="+mj-ea"/>
                <a:cs typeface="+mj-cs"/>
              </a:rPr>
              <a:t> !!!</a:t>
            </a:r>
          </a:p>
        </p:txBody>
      </p:sp>
      <p:pic>
        <p:nvPicPr>
          <p:cNvPr id="798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863" y="2921000"/>
            <a:ext cx="2178050" cy="326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79878" name="Line 6"/>
          <p:cNvSpPr>
            <a:spLocks noChangeShapeType="1"/>
          </p:cNvSpPr>
          <p:nvPr/>
        </p:nvSpPr>
        <p:spPr bwMode="auto">
          <a:xfrm flipH="1">
            <a:off x="5967413" y="1985963"/>
            <a:ext cx="792162" cy="1763712"/>
          </a:xfrm>
          <a:prstGeom prst="line">
            <a:avLst/>
          </a:prstGeom>
          <a:noFill/>
          <a:ln w="28575" cap="sq">
            <a:solidFill>
              <a:srgbClr val="FFFF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C"/>
          </a:p>
        </p:txBody>
      </p:sp>
      <p:sp>
        <p:nvSpPr>
          <p:cNvPr id="79879" name="Line 7"/>
          <p:cNvSpPr>
            <a:spLocks noChangeShapeType="1"/>
          </p:cNvSpPr>
          <p:nvPr/>
        </p:nvSpPr>
        <p:spPr bwMode="auto">
          <a:xfrm flipH="1">
            <a:off x="5729288" y="1985963"/>
            <a:ext cx="1030287" cy="1092200"/>
          </a:xfrm>
          <a:prstGeom prst="line">
            <a:avLst/>
          </a:prstGeom>
          <a:noFill/>
          <a:ln w="28575" cap="sq">
            <a:solidFill>
              <a:srgbClr val="FFFF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C"/>
          </a:p>
        </p:txBody>
      </p:sp>
      <p:sp>
        <p:nvSpPr>
          <p:cNvPr id="79880" name="Line 8"/>
          <p:cNvSpPr>
            <a:spLocks noChangeShapeType="1"/>
          </p:cNvSpPr>
          <p:nvPr/>
        </p:nvSpPr>
        <p:spPr bwMode="auto">
          <a:xfrm flipH="1">
            <a:off x="5967413" y="1985963"/>
            <a:ext cx="792162" cy="2771775"/>
          </a:xfrm>
          <a:prstGeom prst="line">
            <a:avLst/>
          </a:prstGeom>
          <a:noFill/>
          <a:ln w="28575" cap="sq">
            <a:solidFill>
              <a:srgbClr val="FFFF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C"/>
          </a:p>
        </p:txBody>
      </p:sp>
      <p:sp>
        <p:nvSpPr>
          <p:cNvPr id="79881" name="Line 9"/>
          <p:cNvSpPr>
            <a:spLocks noChangeShapeType="1"/>
          </p:cNvSpPr>
          <p:nvPr/>
        </p:nvSpPr>
        <p:spPr bwMode="auto">
          <a:xfrm>
            <a:off x="3908425" y="2070100"/>
            <a:ext cx="1266825" cy="1763713"/>
          </a:xfrm>
          <a:prstGeom prst="line">
            <a:avLst/>
          </a:prstGeom>
          <a:noFill/>
          <a:ln w="28575" cap="sq">
            <a:solidFill>
              <a:srgbClr val="CC00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C"/>
          </a:p>
        </p:txBody>
      </p:sp>
      <p:sp>
        <p:nvSpPr>
          <p:cNvPr id="79882" name="Line 10"/>
          <p:cNvSpPr>
            <a:spLocks noChangeShapeType="1"/>
          </p:cNvSpPr>
          <p:nvPr/>
        </p:nvSpPr>
        <p:spPr bwMode="auto">
          <a:xfrm>
            <a:off x="3908425" y="2070100"/>
            <a:ext cx="869950" cy="1847850"/>
          </a:xfrm>
          <a:prstGeom prst="line">
            <a:avLst/>
          </a:prstGeom>
          <a:noFill/>
          <a:ln w="28575" cap="sq">
            <a:solidFill>
              <a:srgbClr val="CC00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C"/>
          </a:p>
        </p:txBody>
      </p:sp>
      <p:sp>
        <p:nvSpPr>
          <p:cNvPr id="79883" name="Line 11"/>
          <p:cNvSpPr>
            <a:spLocks noChangeShapeType="1"/>
          </p:cNvSpPr>
          <p:nvPr/>
        </p:nvSpPr>
        <p:spPr bwMode="auto">
          <a:xfrm>
            <a:off x="3908425" y="2070100"/>
            <a:ext cx="1504950" cy="2687638"/>
          </a:xfrm>
          <a:prstGeom prst="line">
            <a:avLst/>
          </a:prstGeom>
          <a:noFill/>
          <a:ln w="28575" cap="sq">
            <a:solidFill>
              <a:srgbClr val="CC00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C"/>
          </a:p>
        </p:txBody>
      </p:sp>
      <p:cxnSp>
        <p:nvCxnSpPr>
          <p:cNvPr id="13" name="12 Conector recto"/>
          <p:cNvCxnSpPr/>
          <p:nvPr/>
        </p:nvCxnSpPr>
        <p:spPr bwMode="auto">
          <a:xfrm>
            <a:off x="304800" y="914400"/>
            <a:ext cx="8534400" cy="1588"/>
          </a:xfrm>
          <a:prstGeom prst="line">
            <a:avLst/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7421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2800" b="1" dirty="0" smtClean="0">
                <a:solidFill>
                  <a:srgbClr val="000000"/>
                </a:solidFill>
              </a:rPr>
              <a:t>Colocación y retiro de elementos de protección personal</a:t>
            </a:r>
            <a:endParaRPr lang="es-MX" sz="2800" b="1" dirty="0" smtClean="0">
              <a:solidFill>
                <a:srgbClr val="000000"/>
              </a:solidFill>
            </a:endParaRPr>
          </a:p>
        </p:txBody>
      </p:sp>
      <p:sp>
        <p:nvSpPr>
          <p:cNvPr id="73731" name="Content Placeholder 2"/>
          <p:cNvSpPr>
            <a:spLocks noGrp="1"/>
          </p:cNvSpPr>
          <p:nvPr>
            <p:ph idx="1"/>
          </p:nvPr>
        </p:nvSpPr>
        <p:spPr>
          <a:xfrm>
            <a:off x="1571625" y="1571625"/>
            <a:ext cx="3143250" cy="4800600"/>
          </a:xfrm>
        </p:spPr>
        <p:txBody>
          <a:bodyPr/>
          <a:lstStyle/>
          <a:p>
            <a:pPr marL="319088" indent="-319088" eaLnBrk="1" hangingPunct="1">
              <a:buFont typeface="Wingdings" pitchFamily="2" charset="2"/>
              <a:buNone/>
            </a:pPr>
            <a:r>
              <a:rPr lang="es-ES" sz="2400" u="sng" smtClean="0">
                <a:solidFill>
                  <a:srgbClr val="000000"/>
                </a:solidFill>
              </a:rPr>
              <a:t>Secuencia para colocar</a:t>
            </a:r>
          </a:p>
          <a:p>
            <a:pPr marL="319088" indent="-319088" eaLnBrk="1" hangingPunct="1">
              <a:buFont typeface="Wingdings" pitchFamily="2" charset="2"/>
              <a:buChar char=""/>
            </a:pPr>
            <a:r>
              <a:rPr lang="es-ES" sz="2400" smtClean="0">
                <a:solidFill>
                  <a:srgbClr val="0000FF"/>
                </a:solidFill>
              </a:rPr>
              <a:t>Bata</a:t>
            </a:r>
          </a:p>
          <a:p>
            <a:pPr marL="319088" indent="-319088" eaLnBrk="1" hangingPunct="1">
              <a:buFont typeface="Wingdings" pitchFamily="2" charset="2"/>
              <a:buChar char=""/>
            </a:pPr>
            <a:r>
              <a:rPr lang="es-ES" sz="2400" smtClean="0">
                <a:solidFill>
                  <a:srgbClr val="0000FF"/>
                </a:solidFill>
              </a:rPr>
              <a:t>Mascarilla</a:t>
            </a:r>
          </a:p>
          <a:p>
            <a:pPr marL="319088" indent="-319088" eaLnBrk="1" hangingPunct="1">
              <a:buFont typeface="Wingdings" pitchFamily="2" charset="2"/>
              <a:buChar char=""/>
            </a:pPr>
            <a:r>
              <a:rPr lang="es-ES" sz="2400" smtClean="0">
                <a:solidFill>
                  <a:srgbClr val="0000FF"/>
                </a:solidFill>
              </a:rPr>
              <a:t>Protección ocular / Protección facial / Gorro  </a:t>
            </a:r>
          </a:p>
          <a:p>
            <a:pPr marL="319088" indent="-319088" eaLnBrk="1" hangingPunct="1">
              <a:buFont typeface="Wingdings" pitchFamily="2" charset="2"/>
              <a:buChar char=""/>
            </a:pPr>
            <a:r>
              <a:rPr lang="es-ES" sz="2400" u="sng" smtClean="0">
                <a:solidFill>
                  <a:srgbClr val="0000CC"/>
                </a:solidFill>
              </a:rPr>
              <a:t>Guantes</a:t>
            </a:r>
            <a:endParaRPr lang="es-MX" sz="2400" u="sng" smtClean="0">
              <a:solidFill>
                <a:srgbClr val="0000CC"/>
              </a:solidFill>
            </a:endParaRPr>
          </a:p>
        </p:txBody>
      </p:sp>
      <p:sp>
        <p:nvSpPr>
          <p:cNvPr id="73732" name="Rectangle 4"/>
          <p:cNvSpPr>
            <a:spLocks noGrp="1" noChangeArrowheads="1"/>
          </p:cNvSpPr>
          <p:nvPr>
            <p:ph sz="quarter" idx="4294967295"/>
          </p:nvPr>
        </p:nvSpPr>
        <p:spPr>
          <a:xfrm>
            <a:off x="5791200" y="1600200"/>
            <a:ext cx="3352800" cy="3938588"/>
          </a:xfrm>
        </p:spPr>
        <p:txBody>
          <a:bodyPr/>
          <a:lstStyle/>
          <a:p>
            <a:pPr marL="319088" indent="-319088"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s-ES" sz="2400" u="sng" smtClean="0">
                <a:solidFill>
                  <a:srgbClr val="000000"/>
                </a:solidFill>
              </a:rPr>
              <a:t>Secuencia para retirar</a:t>
            </a:r>
          </a:p>
          <a:p>
            <a:pPr marL="319088" indent="-319088" eaLnBrk="1" hangingPunct="1">
              <a:lnSpc>
                <a:spcPct val="110000"/>
              </a:lnSpc>
              <a:buFont typeface="Wingdings" pitchFamily="2" charset="2"/>
              <a:buChar char=""/>
            </a:pPr>
            <a:r>
              <a:rPr lang="es-ES" sz="2400" u="sng" smtClean="0">
                <a:solidFill>
                  <a:srgbClr val="122CAE"/>
                </a:solidFill>
              </a:rPr>
              <a:t>Guantes</a:t>
            </a:r>
          </a:p>
          <a:p>
            <a:pPr marL="319088" indent="-319088" eaLnBrk="1" hangingPunct="1">
              <a:lnSpc>
                <a:spcPct val="110000"/>
              </a:lnSpc>
              <a:buFont typeface="Wingdings" pitchFamily="2" charset="2"/>
              <a:buChar char=""/>
            </a:pPr>
            <a:r>
              <a:rPr lang="es-ES" sz="2400" smtClean="0">
                <a:solidFill>
                  <a:srgbClr val="122CAE"/>
                </a:solidFill>
              </a:rPr>
              <a:t>Bata</a:t>
            </a:r>
          </a:p>
          <a:p>
            <a:pPr marL="319088" indent="-319088" eaLnBrk="1" hangingPunct="1">
              <a:lnSpc>
                <a:spcPct val="110000"/>
              </a:lnSpc>
              <a:buFont typeface="Wingdings" pitchFamily="2" charset="2"/>
              <a:buChar char=""/>
            </a:pPr>
            <a:r>
              <a:rPr lang="es-ES" sz="2400" smtClean="0">
                <a:solidFill>
                  <a:srgbClr val="122CAE"/>
                </a:solidFill>
              </a:rPr>
              <a:t>Gorro/Protección ocular /protección facial</a:t>
            </a:r>
          </a:p>
          <a:p>
            <a:pPr marL="319088" indent="-319088" eaLnBrk="1" hangingPunct="1">
              <a:lnSpc>
                <a:spcPct val="110000"/>
              </a:lnSpc>
              <a:buFont typeface="Wingdings" pitchFamily="2" charset="2"/>
              <a:buChar char=""/>
            </a:pPr>
            <a:r>
              <a:rPr lang="es-ES" sz="2400" smtClean="0">
                <a:solidFill>
                  <a:srgbClr val="122CAE"/>
                </a:solidFill>
              </a:rPr>
              <a:t>Mascarilla</a:t>
            </a:r>
            <a:endParaRPr lang="es-MX" sz="2400" smtClean="0">
              <a:solidFill>
                <a:srgbClr val="122CAE"/>
              </a:solidFill>
            </a:endParaRPr>
          </a:p>
        </p:txBody>
      </p:sp>
      <p:sp>
        <p:nvSpPr>
          <p:cNvPr id="82949" name="4 CuadroTexto"/>
          <p:cNvSpPr txBox="1">
            <a:spLocks noChangeArrowheads="1"/>
          </p:cNvSpPr>
          <p:nvPr/>
        </p:nvSpPr>
        <p:spPr bwMode="auto">
          <a:xfrm>
            <a:off x="1428750" y="5500688"/>
            <a:ext cx="7424738" cy="5238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s-ES_tradnl" sz="2800" dirty="0"/>
              <a:t>La higiene de manos luego del retiro es vital !</a:t>
            </a:r>
            <a:endParaRPr lang="es-UY" sz="2800" dirty="0"/>
          </a:p>
        </p:txBody>
      </p:sp>
    </p:spTree>
    <p:extLst>
      <p:ext uri="{BB962C8B-B14F-4D97-AF65-F5344CB8AC3E}">
        <p14:creationId xmlns:p14="http://schemas.microsoft.com/office/powerpoint/2010/main" val="817166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3" t="15080" r="23028" b="22684"/>
          <a:stretch/>
        </p:blipFill>
        <p:spPr bwMode="auto">
          <a:xfrm>
            <a:off x="1187624" y="836712"/>
            <a:ext cx="6995887" cy="4552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237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15080" r="23140" b="23746"/>
          <a:stretch/>
        </p:blipFill>
        <p:spPr bwMode="auto">
          <a:xfrm>
            <a:off x="1187624" y="692696"/>
            <a:ext cx="6937829" cy="4475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436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4" t="14682" r="23029" b="22855"/>
          <a:stretch/>
        </p:blipFill>
        <p:spPr bwMode="auto">
          <a:xfrm>
            <a:off x="1187624" y="764705"/>
            <a:ext cx="6981371" cy="4569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661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4" t="15080" r="22917" b="23062"/>
          <a:stretch/>
        </p:blipFill>
        <p:spPr bwMode="auto">
          <a:xfrm>
            <a:off x="1115616" y="836712"/>
            <a:ext cx="6995885" cy="4524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967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0" t="15080" r="23252" b="23441"/>
          <a:stretch/>
        </p:blipFill>
        <p:spPr bwMode="auto">
          <a:xfrm>
            <a:off x="971600" y="836713"/>
            <a:ext cx="6995887" cy="449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187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4" t="14683" r="23141" b="23763"/>
          <a:stretch/>
        </p:blipFill>
        <p:spPr bwMode="auto">
          <a:xfrm>
            <a:off x="1115616" y="692696"/>
            <a:ext cx="6966857" cy="4502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188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5" t="24432" r="39204" b="12103"/>
          <a:stretch/>
        </p:blipFill>
        <p:spPr bwMode="auto">
          <a:xfrm>
            <a:off x="2483768" y="476672"/>
            <a:ext cx="4320480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83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26" t="14683" r="23141" b="23612"/>
          <a:stretch/>
        </p:blipFill>
        <p:spPr bwMode="auto">
          <a:xfrm>
            <a:off x="1187624" y="764705"/>
            <a:ext cx="6952343" cy="4513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31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26" t="15278" r="22917" b="24030"/>
          <a:stretch/>
        </p:blipFill>
        <p:spPr bwMode="auto">
          <a:xfrm>
            <a:off x="1187624" y="825028"/>
            <a:ext cx="6981371" cy="44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669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8" t="15080" r="23141" b="23820"/>
          <a:stretch/>
        </p:blipFill>
        <p:spPr bwMode="auto">
          <a:xfrm>
            <a:off x="1259632" y="836712"/>
            <a:ext cx="6923315" cy="4469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010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4" t="14881" r="23029" b="24172"/>
          <a:stretch/>
        </p:blipFill>
        <p:spPr bwMode="auto">
          <a:xfrm>
            <a:off x="1115616" y="764705"/>
            <a:ext cx="6981371" cy="445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539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15080" r="23140" b="23746"/>
          <a:stretch/>
        </p:blipFill>
        <p:spPr bwMode="auto">
          <a:xfrm>
            <a:off x="1115616" y="692696"/>
            <a:ext cx="6937829" cy="4475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411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4" t="14683" r="22806" b="22249"/>
          <a:stretch/>
        </p:blipFill>
        <p:spPr bwMode="auto">
          <a:xfrm>
            <a:off x="899592" y="692696"/>
            <a:ext cx="7010400" cy="461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268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4" t="14484" r="22806" b="23394"/>
          <a:stretch/>
        </p:blipFill>
        <p:spPr bwMode="auto">
          <a:xfrm>
            <a:off x="1043608" y="692696"/>
            <a:ext cx="7010400" cy="454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110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62" t="15278" r="23068" b="23510"/>
          <a:stretch/>
        </p:blipFill>
        <p:spPr bwMode="auto">
          <a:xfrm>
            <a:off x="1475656" y="620688"/>
            <a:ext cx="6197600" cy="4477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103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4" t="14683" r="23029" b="24106"/>
          <a:stretch/>
        </p:blipFill>
        <p:spPr bwMode="auto">
          <a:xfrm>
            <a:off x="899592" y="620688"/>
            <a:ext cx="6981371" cy="4477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722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14683" r="23140" b="22475"/>
          <a:stretch/>
        </p:blipFill>
        <p:spPr bwMode="auto">
          <a:xfrm>
            <a:off x="1043608" y="764704"/>
            <a:ext cx="6937829" cy="4597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300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290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26" t="14683" r="22917" b="23612"/>
          <a:stretch/>
        </p:blipFill>
        <p:spPr bwMode="auto">
          <a:xfrm>
            <a:off x="971600" y="764704"/>
            <a:ext cx="6981371" cy="4513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256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4" t="14881" r="23029" b="12897"/>
          <a:stretch/>
        </p:blipFill>
        <p:spPr bwMode="auto">
          <a:xfrm>
            <a:off x="1043608" y="764704"/>
            <a:ext cx="6981371" cy="5283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852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26" t="14881" r="23141" b="13493"/>
          <a:stretch/>
        </p:blipFill>
        <p:spPr bwMode="auto">
          <a:xfrm>
            <a:off x="1043608" y="764704"/>
            <a:ext cx="6952343" cy="5239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68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4" t="15278" r="22917" b="22107"/>
          <a:stretch/>
        </p:blipFill>
        <p:spPr bwMode="auto">
          <a:xfrm>
            <a:off x="1261655" y="836712"/>
            <a:ext cx="6995885" cy="4580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527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26" t="14684" r="22917" b="23952"/>
          <a:stretch/>
        </p:blipFill>
        <p:spPr bwMode="auto">
          <a:xfrm>
            <a:off x="1043608" y="692696"/>
            <a:ext cx="6981371" cy="4488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83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26" t="14485" r="23141" b="24151"/>
          <a:stretch/>
        </p:blipFill>
        <p:spPr bwMode="auto">
          <a:xfrm>
            <a:off x="1115616" y="692696"/>
            <a:ext cx="6952343" cy="4488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811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15765" r="23099" b="25522"/>
          <a:stretch/>
        </p:blipFill>
        <p:spPr bwMode="auto">
          <a:xfrm>
            <a:off x="1475656" y="692697"/>
            <a:ext cx="6943107" cy="4294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94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3" t="14881" r="22917" b="13493"/>
          <a:stretch/>
        </p:blipFill>
        <p:spPr bwMode="auto">
          <a:xfrm>
            <a:off x="1043607" y="810994"/>
            <a:ext cx="7010401" cy="5239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640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3" t="15080" r="22917" b="23366"/>
          <a:stretch/>
        </p:blipFill>
        <p:spPr bwMode="auto">
          <a:xfrm>
            <a:off x="971600" y="692696"/>
            <a:ext cx="7010401" cy="4502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861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91" t="14484" r="22917" b="23962"/>
          <a:stretch/>
        </p:blipFill>
        <p:spPr bwMode="auto">
          <a:xfrm>
            <a:off x="1259632" y="692696"/>
            <a:ext cx="7024915" cy="4502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980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349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14881" r="22917" b="23225"/>
          <a:stretch/>
        </p:blipFill>
        <p:spPr bwMode="auto">
          <a:xfrm>
            <a:off x="1115616" y="764705"/>
            <a:ext cx="6966857" cy="4527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614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15080" r="23252" b="22647"/>
          <a:stretch/>
        </p:blipFill>
        <p:spPr bwMode="auto">
          <a:xfrm>
            <a:off x="947339" y="764704"/>
            <a:ext cx="6923315" cy="4555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251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13" t="24802" r="39092" b="23016"/>
          <a:stretch/>
        </p:blipFill>
        <p:spPr bwMode="auto">
          <a:xfrm>
            <a:off x="755576" y="908720"/>
            <a:ext cx="3456384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71" t="24338" r="39245" b="23011"/>
          <a:stretch/>
        </p:blipFill>
        <p:spPr bwMode="auto">
          <a:xfrm>
            <a:off x="4788024" y="908720"/>
            <a:ext cx="3456384" cy="4752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574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15080" r="23028" b="25146"/>
          <a:stretch/>
        </p:blipFill>
        <p:spPr bwMode="auto">
          <a:xfrm>
            <a:off x="1115616" y="836712"/>
            <a:ext cx="6952343" cy="4372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576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3" t="15436" r="23273" b="22633"/>
          <a:stretch/>
        </p:blipFill>
        <p:spPr bwMode="auto">
          <a:xfrm>
            <a:off x="1094509" y="900545"/>
            <a:ext cx="6954982" cy="453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475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4" t="14882" r="23141" b="23034"/>
          <a:stretch/>
        </p:blipFill>
        <p:spPr bwMode="auto">
          <a:xfrm>
            <a:off x="899592" y="764704"/>
            <a:ext cx="6966857" cy="454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554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91" t="14881" r="23029" b="24361"/>
          <a:stretch/>
        </p:blipFill>
        <p:spPr bwMode="auto">
          <a:xfrm>
            <a:off x="1043608" y="764704"/>
            <a:ext cx="7010401" cy="4444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047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74" t="26786" r="31507" b="18056"/>
          <a:stretch/>
        </p:blipFill>
        <p:spPr bwMode="auto">
          <a:xfrm>
            <a:off x="1835696" y="836712"/>
            <a:ext cx="5400600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243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9" t="15080" r="23029" b="23593"/>
          <a:stretch/>
        </p:blipFill>
        <p:spPr bwMode="auto">
          <a:xfrm>
            <a:off x="1187624" y="764704"/>
            <a:ext cx="6937829" cy="4486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31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61" t="15278" r="23363" b="23811"/>
          <a:stretch/>
        </p:blipFill>
        <p:spPr bwMode="auto">
          <a:xfrm>
            <a:off x="1043608" y="836712"/>
            <a:ext cx="6879772" cy="4455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078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658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9" t="15278" r="23252" b="23659"/>
          <a:stretch/>
        </p:blipFill>
        <p:spPr bwMode="auto">
          <a:xfrm>
            <a:off x="1259632" y="908720"/>
            <a:ext cx="6908801" cy="4466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174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rmAutofit/>
          </a:bodyPr>
          <a:lstStyle/>
          <a:p>
            <a:r>
              <a:rPr lang="es-EC" sz="2800" dirty="0" smtClean="0">
                <a:latin typeface="Arial" pitchFamily="34" charset="0"/>
                <a:cs typeface="Arial" pitchFamily="34" charset="0"/>
              </a:rPr>
              <a:t>PROPORCIONAR UN AMBIENTE SEGURO Y ADECUADO.</a:t>
            </a:r>
            <a:endParaRPr lang="es-EC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7" t="38257" r="30726" b="55411"/>
          <a:stretch/>
        </p:blipFill>
        <p:spPr bwMode="auto">
          <a:xfrm>
            <a:off x="2339752" y="2420889"/>
            <a:ext cx="4746171" cy="133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204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14881" r="23363" b="23565"/>
          <a:stretch/>
        </p:blipFill>
        <p:spPr bwMode="auto">
          <a:xfrm>
            <a:off x="971600" y="692696"/>
            <a:ext cx="6908800" cy="4502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835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64704"/>
            <a:ext cx="8352928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015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15278" r="23252" b="24305"/>
          <a:stretch/>
        </p:blipFill>
        <p:spPr bwMode="auto">
          <a:xfrm>
            <a:off x="899592" y="692696"/>
            <a:ext cx="6923315" cy="4419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36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26" t="14484" r="23141" b="23016"/>
          <a:stretch/>
        </p:blipFill>
        <p:spPr bwMode="auto">
          <a:xfrm>
            <a:off x="1043608" y="692696"/>
            <a:ext cx="6952343" cy="4572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333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14683" r="23140" b="22854"/>
          <a:stretch/>
        </p:blipFill>
        <p:spPr bwMode="auto">
          <a:xfrm>
            <a:off x="1115616" y="764705"/>
            <a:ext cx="6937829" cy="4569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365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4" t="14683" r="23141" b="23385"/>
          <a:stretch/>
        </p:blipFill>
        <p:spPr bwMode="auto">
          <a:xfrm>
            <a:off x="971600" y="692697"/>
            <a:ext cx="6966857" cy="4530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353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15080" r="23140" b="22646"/>
          <a:stretch/>
        </p:blipFill>
        <p:spPr bwMode="auto">
          <a:xfrm>
            <a:off x="971600" y="764704"/>
            <a:ext cx="6937829" cy="4555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681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3" t="14485" r="22805" b="23205"/>
          <a:stretch/>
        </p:blipFill>
        <p:spPr bwMode="auto">
          <a:xfrm>
            <a:off x="611560" y="692696"/>
            <a:ext cx="7024916" cy="4558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206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7" t="1419" r="16013" b="8428"/>
          <a:stretch/>
        </p:blipFill>
        <p:spPr bwMode="auto">
          <a:xfrm>
            <a:off x="96982" y="0"/>
            <a:ext cx="890847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314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4" t="15278" r="23029" b="23736"/>
          <a:stretch/>
        </p:blipFill>
        <p:spPr bwMode="auto">
          <a:xfrm>
            <a:off x="1043608" y="692696"/>
            <a:ext cx="6981371" cy="4461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594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26" t="14088" r="22917" b="22844"/>
          <a:stretch/>
        </p:blipFill>
        <p:spPr bwMode="auto">
          <a:xfrm>
            <a:off x="1043608" y="692696"/>
            <a:ext cx="6981371" cy="461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768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4" t="15080" r="23029" b="22457"/>
          <a:stretch/>
        </p:blipFill>
        <p:spPr bwMode="auto">
          <a:xfrm>
            <a:off x="1115616" y="764705"/>
            <a:ext cx="6981371" cy="4569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506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4" t="16865" r="32598" b="41568"/>
          <a:stretch/>
        </p:blipFill>
        <p:spPr bwMode="auto">
          <a:xfrm>
            <a:off x="1115616" y="764704"/>
            <a:ext cx="6480720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100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20688"/>
            <a:ext cx="6552728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289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83" t="24405" r="32708" b="33712"/>
          <a:stretch/>
        </p:blipFill>
        <p:spPr bwMode="auto">
          <a:xfrm>
            <a:off x="1043608" y="620688"/>
            <a:ext cx="7272808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847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30" t="13293" r="32622" b="6250"/>
          <a:stretch/>
        </p:blipFill>
        <p:spPr bwMode="auto">
          <a:xfrm>
            <a:off x="4932040" y="1124744"/>
            <a:ext cx="2829214" cy="451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68760"/>
            <a:ext cx="2808311" cy="437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929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00" t="13690" r="33100" b="6250"/>
          <a:stretch/>
        </p:blipFill>
        <p:spPr bwMode="auto">
          <a:xfrm>
            <a:off x="1691680" y="476672"/>
            <a:ext cx="5544616" cy="5856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782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7" t="15873" r="33738" b="6250"/>
          <a:stretch/>
        </p:blipFill>
        <p:spPr bwMode="auto">
          <a:xfrm>
            <a:off x="2123728" y="404664"/>
            <a:ext cx="4596949" cy="5696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710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86" t="18651" r="33292" b="4545"/>
          <a:stretch/>
        </p:blipFill>
        <p:spPr bwMode="auto">
          <a:xfrm>
            <a:off x="2771800" y="404664"/>
            <a:ext cx="3672115" cy="5618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347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dirty="0" smtClean="0">
                <a:latin typeface="Arial" pitchFamily="34" charset="0"/>
                <a:cs typeface="Arial" pitchFamily="34" charset="0"/>
              </a:rPr>
              <a:t>CONTROL DE INFECCIONES</a:t>
            </a:r>
            <a:endParaRPr lang="es-EC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C" dirty="0" smtClean="0"/>
              <a:t>INVIRTIENDO EN LA PREVENCION Y EN EL CONTROL DE INFECCIONES</a:t>
            </a:r>
          </a:p>
          <a:p>
            <a:r>
              <a:rPr lang="es-EC" dirty="0" smtClean="0"/>
              <a:t>MANTENIENDO A LA GENTE SEGURA DE INFECCIONES.</a:t>
            </a:r>
          </a:p>
          <a:p>
            <a:r>
              <a:rPr lang="es-EC" dirty="0" smtClean="0"/>
              <a:t>PROPORCIONAR UN AMBIENTE SEGURO Y ADECUADO.</a:t>
            </a:r>
          </a:p>
          <a:p>
            <a:r>
              <a:rPr lang="es-EC" dirty="0" smtClean="0"/>
              <a:t>ESTAR PREPARADOS PARA BROTES Y PANDEMIAS</a:t>
            </a:r>
          </a:p>
          <a:p>
            <a:endParaRPr lang="es-EC" dirty="0" smtClean="0"/>
          </a:p>
          <a:p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35845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62" t="23214" r="37308" b="12897"/>
          <a:stretch/>
        </p:blipFill>
        <p:spPr bwMode="auto">
          <a:xfrm>
            <a:off x="2195736" y="620688"/>
            <a:ext cx="4320480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327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32" t="50000" r="37196" b="20635"/>
          <a:stretch/>
        </p:blipFill>
        <p:spPr bwMode="auto">
          <a:xfrm>
            <a:off x="1763688" y="1052736"/>
            <a:ext cx="5472608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617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96752"/>
            <a:ext cx="5256584" cy="3888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498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31" t="5911" r="20629" b="34682"/>
          <a:stretch/>
        </p:blipFill>
        <p:spPr bwMode="auto">
          <a:xfrm>
            <a:off x="1619672" y="1136073"/>
            <a:ext cx="5544616" cy="4381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800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2800" dirty="0" smtClean="0">
                <a:latin typeface="Arial" pitchFamily="34" charset="0"/>
                <a:cs typeface="Arial" pitchFamily="34" charset="0"/>
              </a:rPr>
              <a:t>ESTAR PREPARADOS PARA BROTES Y PANDEMIAS</a:t>
            </a:r>
            <a:endParaRPr lang="es-EC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24" t="41071" r="32988" b="31945"/>
          <a:stretch/>
        </p:blipFill>
        <p:spPr bwMode="auto">
          <a:xfrm>
            <a:off x="1691680" y="1844824"/>
            <a:ext cx="5976664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658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7" t="10317" r="27490" b="8523"/>
          <a:stretch/>
        </p:blipFill>
        <p:spPr bwMode="auto">
          <a:xfrm>
            <a:off x="683568" y="620688"/>
            <a:ext cx="3694247" cy="5062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1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2" t="10133" r="35199" b="16761"/>
          <a:stretch/>
        </p:blipFill>
        <p:spPr bwMode="auto">
          <a:xfrm>
            <a:off x="4860032" y="592235"/>
            <a:ext cx="3823855" cy="5347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518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0"/>
            <a:ext cx="8715436" cy="928694"/>
          </a:xfrm>
        </p:spPr>
        <p:txBody>
          <a:bodyPr>
            <a:noAutofit/>
          </a:bodyPr>
          <a:lstStyle/>
          <a:p>
            <a:r>
              <a:rPr lang="es-E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Eventos a vigilar en el SIVE ALERTA</a:t>
            </a:r>
            <a:endParaRPr lang="en-US" sz="3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142984"/>
            <a:ext cx="8568952" cy="3286148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s-ES" sz="2800" b="1" dirty="0" smtClean="0">
                <a:solidFill>
                  <a:srgbClr val="000066"/>
                </a:solidFill>
              </a:rPr>
              <a:t>Síndromes y enfermedades de alta capacidad de transmisión.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sz="3000" b="1" dirty="0" smtClean="0">
                <a:solidFill>
                  <a:srgbClr val="000066"/>
                </a:solidFill>
              </a:rPr>
              <a:t>Brotes </a:t>
            </a:r>
            <a:r>
              <a:rPr lang="es-ES" sz="3000" b="1" dirty="0">
                <a:solidFill>
                  <a:srgbClr val="000066"/>
                </a:solidFill>
              </a:rPr>
              <a:t>y </a:t>
            </a:r>
            <a:r>
              <a:rPr lang="es-ES" sz="3000" b="1" dirty="0" smtClean="0">
                <a:solidFill>
                  <a:srgbClr val="000066"/>
                </a:solidFill>
              </a:rPr>
              <a:t>epidemias.</a:t>
            </a:r>
            <a:endParaRPr lang="en-US" sz="3000" b="1" dirty="0">
              <a:solidFill>
                <a:srgbClr val="000066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s-ES" sz="3000" b="1" dirty="0">
                <a:solidFill>
                  <a:srgbClr val="000066"/>
                </a:solidFill>
              </a:rPr>
              <a:t>Desastres o accidentes </a:t>
            </a:r>
            <a:r>
              <a:rPr lang="es-ES" sz="3000" b="1" dirty="0" smtClean="0">
                <a:solidFill>
                  <a:srgbClr val="000066"/>
                </a:solidFill>
              </a:rPr>
              <a:t>colectivos.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sz="3000" b="1" dirty="0" smtClean="0">
                <a:solidFill>
                  <a:srgbClr val="000066"/>
                </a:solidFill>
              </a:rPr>
              <a:t>Otras emergencias en salud pública de notificación internacional y eventos no esperados </a:t>
            </a:r>
            <a:r>
              <a:rPr lang="es-ES" sz="1000" b="1" dirty="0" smtClean="0">
                <a:solidFill>
                  <a:srgbClr val="000066"/>
                </a:solidFill>
              </a:rPr>
              <a:t>(</a:t>
            </a:r>
            <a:r>
              <a:rPr lang="es-ES" sz="1000" b="1" dirty="0" err="1" smtClean="0">
                <a:solidFill>
                  <a:srgbClr val="000066"/>
                </a:solidFill>
              </a:rPr>
              <a:t>pag</a:t>
            </a:r>
            <a:r>
              <a:rPr lang="es-ES" sz="1000" b="1" dirty="0" smtClean="0">
                <a:solidFill>
                  <a:srgbClr val="000066"/>
                </a:solidFill>
              </a:rPr>
              <a:t>. 3)</a:t>
            </a:r>
            <a:endParaRPr lang="en-US" sz="1000" b="1" dirty="0" smtClean="0">
              <a:solidFill>
                <a:srgbClr val="000066"/>
              </a:solidFill>
            </a:endParaRPr>
          </a:p>
        </p:txBody>
      </p:sp>
      <p:pic>
        <p:nvPicPr>
          <p:cNvPr id="4" name="3 Imagen" descr="ebo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786322"/>
            <a:ext cx="2000231" cy="20716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5 Imagen" descr="tsuemergenc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4786322"/>
            <a:ext cx="2357454" cy="20716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6 Imagen" descr="influenza%2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16" y="4786321"/>
            <a:ext cx="2285984" cy="20716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7 Imagen" descr="400px-Alerta_Roja_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9124" y="4786322"/>
            <a:ext cx="2381240" cy="20716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9016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500034" y="428604"/>
            <a:ext cx="8229600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Periodicidad</a:t>
            </a:r>
            <a:r>
              <a:rPr kumimoji="0" lang="es-EC" sz="4000" b="1" i="0" u="none" strike="noStrike" kern="1200" cap="none" spc="0" normalizeH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s-EC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de notificación</a:t>
            </a:r>
            <a:endParaRPr kumimoji="0" lang="en-US" sz="4000" b="0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928662" y="1571612"/>
          <a:ext cx="7500990" cy="1285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50495"/>
                <a:gridCol w="3750495"/>
              </a:tblGrid>
              <a:tr h="1285884">
                <a:tc>
                  <a:txBody>
                    <a:bodyPr/>
                    <a:lstStyle/>
                    <a:p>
                      <a:pPr algn="ctr"/>
                      <a:r>
                        <a:rPr lang="es-ES" sz="40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Inmediata</a:t>
                      </a:r>
                    </a:p>
                    <a:p>
                      <a:pPr algn="ctr"/>
                      <a:r>
                        <a:rPr lang="es-ES" sz="2400" b="1" cap="none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en las primeras 24 horas.</a:t>
                      </a:r>
                      <a:endParaRPr lang="en-US" sz="2400" b="1" cap="none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solidFill>
                          <a:schemeClr val="bg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32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Semanal</a:t>
                      </a:r>
                    </a:p>
                    <a:p>
                      <a:pPr algn="ctr"/>
                      <a:r>
                        <a:rPr lang="es-ES" sz="2000" b="1" cap="none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hasta el lunes de la siguiente semana epidemiológica</a:t>
                      </a:r>
                      <a:endParaRPr lang="en-US" sz="2000" b="1" cap="none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 descr="C:\Documents and Settings\salasituacion05.MSPCENTRAL\Mis documentos\Mis imágenes\imagenes epide\Apurad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3214686"/>
            <a:ext cx="2143140" cy="1939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7 Imagen" descr="lup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3071810"/>
            <a:ext cx="2643206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7 Grupo"/>
          <p:cNvGrpSpPr/>
          <p:nvPr/>
        </p:nvGrpSpPr>
        <p:grpSpPr>
          <a:xfrm>
            <a:off x="6143637" y="5643577"/>
            <a:ext cx="2976379" cy="1214424"/>
            <a:chOff x="2314569" y="4705221"/>
            <a:chExt cx="3543316" cy="1176988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 cstate="print">
              <a:lum/>
            </a:blip>
            <a:srcRect/>
            <a:stretch>
              <a:fillRect/>
            </a:stretch>
          </p:blipFill>
          <p:spPr bwMode="auto">
            <a:xfrm>
              <a:off x="3165022" y="4705221"/>
              <a:ext cx="1870999" cy="91453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9 CuadroTexto"/>
            <p:cNvSpPr txBox="1"/>
            <p:nvPr/>
          </p:nvSpPr>
          <p:spPr>
            <a:xfrm>
              <a:off x="2314569" y="5643578"/>
              <a:ext cx="3543316" cy="238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1000" dirty="0" smtClean="0"/>
                <a:t>Dirección Nacional de Vigilancia Epidemiológica</a:t>
              </a:r>
              <a:endParaRPr 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7546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47974" y="11219"/>
            <a:ext cx="5072098" cy="714380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es-E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Inmediata</a:t>
            </a:r>
          </a:p>
          <a:p>
            <a:pPr algn="ctr">
              <a:buNone/>
            </a:pPr>
            <a:r>
              <a:rPr lang="es-E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>
              <a:buNone/>
            </a:pPr>
            <a:endParaRPr lang="es-E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es-E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23928" y="0"/>
            <a:ext cx="5220072" cy="439718"/>
          </a:xfrm>
        </p:spPr>
        <p:txBody>
          <a:bodyPr>
            <a:noAutofit/>
          </a:bodyPr>
          <a:lstStyle/>
          <a:p>
            <a:pPr algn="r"/>
            <a:r>
              <a:rPr lang="es-EC" sz="2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Periodicidad de notificación</a:t>
            </a:r>
            <a:endParaRPr lang="en-US" sz="28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9" name="18 Conector recto de flecha"/>
          <p:cNvCxnSpPr/>
          <p:nvPr/>
        </p:nvCxnSpPr>
        <p:spPr>
          <a:xfrm rot="5400000">
            <a:off x="2393935" y="963595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5" name="14 Elipse"/>
          <p:cNvSpPr/>
          <p:nvPr/>
        </p:nvSpPr>
        <p:spPr>
          <a:xfrm>
            <a:off x="5357818" y="1142984"/>
            <a:ext cx="3571900" cy="20002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Forma de reporte:  </a:t>
            </a:r>
            <a:r>
              <a:rPr lang="es-ES" sz="3200" b="1" dirty="0" smtClean="0"/>
              <a:t>INDIVIDUAL </a:t>
            </a:r>
            <a:endParaRPr lang="en-US" sz="3200" b="1" dirty="0"/>
          </a:p>
        </p:txBody>
      </p:sp>
      <p:pic>
        <p:nvPicPr>
          <p:cNvPr id="16" name="Picture 2" descr="C:\Documents and Settings\salasituacion05.MSPCENTRAL\Mis documentos\Mis imágenes\imagenes epide\Apurad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5133975"/>
            <a:ext cx="2214546" cy="1724025"/>
          </a:xfrm>
          <a:prstGeom prst="rect">
            <a:avLst/>
          </a:prstGeom>
          <a:noFill/>
        </p:spPr>
      </p:pic>
      <p:sp>
        <p:nvSpPr>
          <p:cNvPr id="17" name="16 Rectángulo"/>
          <p:cNvSpPr/>
          <p:nvPr/>
        </p:nvSpPr>
        <p:spPr>
          <a:xfrm rot="20476637">
            <a:off x="5811601" y="3597099"/>
            <a:ext cx="30284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las primeras 24 horas luego de captado el caso. Por la vía de comunicación más rápida (teléfono, fax, email etc.</a:t>
            </a:r>
            <a:endParaRPr lang="en-US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1" name="20 Rectángulo"/>
          <p:cNvSpPr/>
          <p:nvPr/>
        </p:nvSpPr>
        <p:spPr>
          <a:xfrm>
            <a:off x="5143504" y="6215082"/>
            <a:ext cx="6238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s-ES" sz="1000" dirty="0" smtClean="0"/>
              <a:t>(</a:t>
            </a:r>
            <a:r>
              <a:rPr lang="es-ES" sz="1000" dirty="0" err="1" smtClean="0"/>
              <a:t>pag</a:t>
            </a:r>
            <a:r>
              <a:rPr lang="es-ES" sz="1000" dirty="0" smtClean="0"/>
              <a:t>. 9)</a:t>
            </a:r>
            <a:endParaRPr lang="es-ES" sz="1000" dirty="0" smtClean="0">
              <a:solidFill>
                <a:srgbClr val="C00000"/>
              </a:solidFill>
            </a:endParaRPr>
          </a:p>
        </p:txBody>
      </p:sp>
      <p:grpSp>
        <p:nvGrpSpPr>
          <p:cNvPr id="29" name="28 Grupo"/>
          <p:cNvGrpSpPr/>
          <p:nvPr/>
        </p:nvGrpSpPr>
        <p:grpSpPr>
          <a:xfrm>
            <a:off x="357158" y="1214423"/>
            <a:ext cx="4786346" cy="5392299"/>
            <a:chOff x="357158" y="1214423"/>
            <a:chExt cx="4786346" cy="539229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6" name="25 CuadroTexto"/>
            <p:cNvSpPr txBox="1"/>
            <p:nvPr/>
          </p:nvSpPr>
          <p:spPr>
            <a:xfrm>
              <a:off x="357158" y="3929066"/>
              <a:ext cx="4786346" cy="2677656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40000"/>
                    <a:lumOff val="60000"/>
                    <a:tint val="66000"/>
                    <a:satMod val="160000"/>
                  </a:schemeClr>
                </a:gs>
                <a:gs pos="50000">
                  <a:schemeClr val="accent6">
                    <a:lumMod val="40000"/>
                    <a:lumOff val="60000"/>
                    <a:tint val="44500"/>
                    <a:satMod val="160000"/>
                  </a:schemeClr>
                </a:gs>
                <a:gs pos="100000">
                  <a:schemeClr val="accent6">
                    <a:lumMod val="40000"/>
                    <a:lumOff val="6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6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just"/>
              <a:r>
                <a:rPr lang="es-ES" sz="2400" dirty="0" smtClean="0"/>
                <a:t>Requieren investigación detallada, intervención inmediata, apoyo de niveles administrativos correspondientes para la investigación y caracterización clínica – epidemiológica de cada caso. </a:t>
              </a:r>
              <a:endParaRPr lang="en-US" sz="2400" dirty="0"/>
            </a:p>
          </p:txBody>
        </p:sp>
        <p:grpSp>
          <p:nvGrpSpPr>
            <p:cNvPr id="28" name="27 Grupo"/>
            <p:cNvGrpSpPr/>
            <p:nvPr/>
          </p:nvGrpSpPr>
          <p:grpSpPr>
            <a:xfrm>
              <a:off x="428596" y="1214423"/>
              <a:ext cx="4714908" cy="2358593"/>
              <a:chOff x="428596" y="1214423"/>
              <a:chExt cx="4714908" cy="2358593"/>
            </a:xfrm>
          </p:grpSpPr>
          <p:sp>
            <p:nvSpPr>
              <p:cNvPr id="23" name="22 CuadroTexto"/>
              <p:cNvSpPr txBox="1"/>
              <p:nvPr/>
            </p:nvSpPr>
            <p:spPr>
              <a:xfrm>
                <a:off x="428596" y="1214423"/>
                <a:ext cx="4714908" cy="1200329"/>
              </a:xfrm>
              <a:prstGeom prst="rect">
                <a:avLst/>
              </a:prstGeom>
              <a:gradFill flip="none" rotWithShape="1">
                <a:gsLst>
                  <a:gs pos="0">
                    <a:srgbClr val="00B050">
                      <a:tint val="66000"/>
                      <a:satMod val="160000"/>
                    </a:srgbClr>
                  </a:gs>
                  <a:gs pos="50000">
                    <a:srgbClr val="00B050">
                      <a:tint val="44500"/>
                      <a:satMod val="160000"/>
                    </a:srgbClr>
                  </a:gs>
                  <a:gs pos="100000">
                    <a:srgbClr val="00B050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ln>
                <a:solidFill>
                  <a:schemeClr val="accent6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lvl="0" algn="just"/>
                <a:r>
                  <a:rPr lang="es-ES" sz="2400" dirty="0" smtClean="0"/>
                  <a:t>Se incluyen eventos con magnitud, gravedad y transmisibilidad altas. </a:t>
                </a:r>
                <a:endParaRPr lang="en-US" dirty="0"/>
              </a:p>
            </p:txBody>
          </p:sp>
          <p:sp>
            <p:nvSpPr>
              <p:cNvPr id="27" name="26 CuadroTexto"/>
              <p:cNvSpPr txBox="1"/>
              <p:nvPr/>
            </p:nvSpPr>
            <p:spPr>
              <a:xfrm>
                <a:off x="428596" y="2742019"/>
                <a:ext cx="4714908" cy="830997"/>
              </a:xfrm>
              <a:prstGeom prst="rect">
                <a:avLst/>
              </a:prstGeom>
              <a:gradFill flip="none" rotWithShape="1">
                <a:gsLst>
                  <a:gs pos="0">
                    <a:srgbClr val="0070C0">
                      <a:tint val="66000"/>
                      <a:satMod val="160000"/>
                    </a:srgbClr>
                  </a:gs>
                  <a:gs pos="50000">
                    <a:srgbClr val="0070C0">
                      <a:tint val="44500"/>
                      <a:satMod val="160000"/>
                    </a:srgbClr>
                  </a:gs>
                  <a:gs pos="100000">
                    <a:srgbClr val="0070C0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ln>
                <a:solidFill>
                  <a:schemeClr val="accent6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lvl="0" algn="just"/>
                <a:r>
                  <a:rPr lang="es-ES" sz="2400" dirty="0" smtClean="0"/>
                  <a:t>Por estar en proceso de eliminación y/o erradicación. </a:t>
                </a:r>
                <a:endParaRPr lang="en-US" sz="16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9971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158" y="285728"/>
            <a:ext cx="4500594" cy="857256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s-E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Semanal: </a:t>
            </a:r>
          </a:p>
          <a:p>
            <a:pPr algn="ctr">
              <a:buNone/>
            </a:pPr>
            <a:r>
              <a:rPr lang="es-ES" sz="2400" b="1" i="1" dirty="0" smtClean="0">
                <a:solidFill>
                  <a:srgbClr val="FFC000"/>
                </a:solidFill>
              </a:rPr>
              <a:t>Casos confirmados</a:t>
            </a:r>
          </a:p>
          <a:p>
            <a:pPr algn="ctr">
              <a:buNone/>
            </a:pPr>
            <a:endParaRPr lang="es-ES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" name="20 Imagen" descr="grupo2.jpg"/>
          <p:cNvPicPr>
            <a:picLocks noChangeAspect="1"/>
          </p:cNvPicPr>
          <p:nvPr/>
        </p:nvPicPr>
        <p:blipFill>
          <a:blip r:embed="rId2" cstate="print"/>
          <a:srcRect t="24138" b="13792"/>
          <a:stretch>
            <a:fillRect/>
          </a:stretch>
        </p:blipFill>
        <p:spPr>
          <a:xfrm>
            <a:off x="6215074" y="3571876"/>
            <a:ext cx="2762237" cy="2071702"/>
          </a:xfrm>
          <a:prstGeom prst="rect">
            <a:avLst/>
          </a:prstGeom>
        </p:spPr>
      </p:pic>
      <p:cxnSp>
        <p:nvCxnSpPr>
          <p:cNvPr id="19" name="18 Conector recto de flecha"/>
          <p:cNvCxnSpPr/>
          <p:nvPr/>
        </p:nvCxnSpPr>
        <p:spPr>
          <a:xfrm rot="5400000">
            <a:off x="2428860" y="1214422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0" name="19 Elipse"/>
          <p:cNvSpPr/>
          <p:nvPr/>
        </p:nvSpPr>
        <p:spPr>
          <a:xfrm>
            <a:off x="5572132" y="1500174"/>
            <a:ext cx="3571868" cy="214314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Forma de reporte:  </a:t>
            </a:r>
            <a:endParaRPr lang="es-ES" sz="3200" b="1" dirty="0" smtClean="0"/>
          </a:p>
          <a:p>
            <a:pPr algn="ctr"/>
            <a:r>
              <a:rPr lang="es-ES" sz="3200" b="1" dirty="0" smtClean="0"/>
              <a:t>GRUPAL</a:t>
            </a:r>
            <a:endParaRPr lang="en-US" sz="3200" b="1" dirty="0"/>
          </a:p>
        </p:txBody>
      </p:sp>
      <p:grpSp>
        <p:nvGrpSpPr>
          <p:cNvPr id="16" name="15 Grupo"/>
          <p:cNvGrpSpPr/>
          <p:nvPr/>
        </p:nvGrpSpPr>
        <p:grpSpPr>
          <a:xfrm>
            <a:off x="285720" y="1357298"/>
            <a:ext cx="5143536" cy="4865498"/>
            <a:chOff x="357158" y="1000109"/>
            <a:chExt cx="4720779" cy="4541728"/>
          </a:xfrm>
        </p:grpSpPr>
        <p:sp>
          <p:nvSpPr>
            <p:cNvPr id="17" name="16 CuadroTexto"/>
            <p:cNvSpPr txBox="1"/>
            <p:nvPr/>
          </p:nvSpPr>
          <p:spPr>
            <a:xfrm>
              <a:off x="357158" y="4076628"/>
              <a:ext cx="4720779" cy="1465209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40000"/>
                    <a:lumOff val="60000"/>
                    <a:tint val="66000"/>
                    <a:satMod val="160000"/>
                  </a:schemeClr>
                </a:gs>
                <a:gs pos="50000">
                  <a:schemeClr val="accent6">
                    <a:lumMod val="40000"/>
                    <a:lumOff val="60000"/>
                    <a:tint val="44500"/>
                    <a:satMod val="160000"/>
                  </a:schemeClr>
                </a:gs>
                <a:gs pos="100000">
                  <a:schemeClr val="accent6">
                    <a:lumMod val="40000"/>
                    <a:lumOff val="6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</p:spPr>
          <p:txBody>
            <a:bodyPr wrap="square" rtlCol="0">
              <a:spAutoFit/>
            </a:bodyPr>
            <a:lstStyle/>
            <a:p>
              <a:pPr algn="just"/>
              <a:r>
                <a:rPr lang="es-ES" sz="2400" dirty="0" smtClean="0"/>
                <a:t>Dependiendo de los casos, puede requerir o no apoyo de los niveles administrativos correspondientes para la investigación.</a:t>
              </a:r>
            </a:p>
          </p:txBody>
        </p:sp>
        <p:grpSp>
          <p:nvGrpSpPr>
            <p:cNvPr id="22" name="27 Grupo"/>
            <p:cNvGrpSpPr/>
            <p:nvPr/>
          </p:nvGrpSpPr>
          <p:grpSpPr>
            <a:xfrm>
              <a:off x="357158" y="1000109"/>
              <a:ext cx="4714908" cy="3009303"/>
              <a:chOff x="357158" y="1000109"/>
              <a:chExt cx="4714908" cy="3009303"/>
            </a:xfrm>
          </p:grpSpPr>
          <p:sp>
            <p:nvSpPr>
              <p:cNvPr id="23" name="22 CuadroTexto"/>
              <p:cNvSpPr txBox="1"/>
              <p:nvPr/>
            </p:nvSpPr>
            <p:spPr>
              <a:xfrm>
                <a:off x="357158" y="1000109"/>
                <a:ext cx="4714908" cy="1809964"/>
              </a:xfrm>
              <a:prstGeom prst="rect">
                <a:avLst/>
              </a:prstGeom>
              <a:gradFill flip="none" rotWithShape="1">
                <a:gsLst>
                  <a:gs pos="0">
                    <a:srgbClr val="00B050">
                      <a:tint val="66000"/>
                      <a:satMod val="160000"/>
                    </a:srgbClr>
                  </a:gs>
                  <a:gs pos="50000">
                    <a:srgbClr val="00B050">
                      <a:tint val="44500"/>
                      <a:satMod val="160000"/>
                    </a:srgbClr>
                  </a:gs>
                  <a:gs pos="100000">
                    <a:srgbClr val="00B050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ln>
                <a:solidFill>
                  <a:schemeClr val="accent4">
                    <a:lumMod val="75000"/>
                    <a:lumOff val="25000"/>
                  </a:schemeClr>
                </a:solidFill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s-ES" sz="2400" dirty="0" smtClean="0"/>
                  <a:t>Se incluyen eventos que debido a su alta frecuencia no es indispensable una caracterización clínica – epidemiológica de cada caso.</a:t>
                </a:r>
                <a:endParaRPr lang="en-US" sz="2400" dirty="0"/>
              </a:p>
            </p:txBody>
          </p:sp>
          <p:sp>
            <p:nvSpPr>
              <p:cNvPr id="24" name="23 CuadroTexto"/>
              <p:cNvSpPr txBox="1"/>
              <p:nvPr/>
            </p:nvSpPr>
            <p:spPr>
              <a:xfrm>
                <a:off x="357158" y="2888958"/>
                <a:ext cx="4714908" cy="1120454"/>
              </a:xfrm>
              <a:prstGeom prst="rect">
                <a:avLst/>
              </a:prstGeom>
              <a:gradFill flip="none" rotWithShape="1">
                <a:gsLst>
                  <a:gs pos="0">
                    <a:srgbClr val="0070C0">
                      <a:tint val="66000"/>
                      <a:satMod val="160000"/>
                    </a:srgbClr>
                  </a:gs>
                  <a:gs pos="50000">
                    <a:srgbClr val="0070C0">
                      <a:tint val="44500"/>
                      <a:satMod val="160000"/>
                    </a:srgbClr>
                  </a:gs>
                  <a:gs pos="100000">
                    <a:srgbClr val="0070C0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s-ES" sz="2400" dirty="0" smtClean="0"/>
                  <a:t>Si requieren una investigación del brote/epidemia y medidas de intervención.</a:t>
                </a:r>
                <a:endParaRPr lang="en-US" dirty="0"/>
              </a:p>
            </p:txBody>
          </p:sp>
        </p:grpSp>
      </p:grpSp>
      <p:sp>
        <p:nvSpPr>
          <p:cNvPr id="25" name="24 Rectángulo"/>
          <p:cNvSpPr/>
          <p:nvPr/>
        </p:nvSpPr>
        <p:spPr>
          <a:xfrm>
            <a:off x="5796136" y="6309320"/>
            <a:ext cx="6238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s-ES" sz="1000" dirty="0" smtClean="0"/>
              <a:t>(</a:t>
            </a:r>
            <a:r>
              <a:rPr lang="es-ES" sz="1000" dirty="0" err="1" smtClean="0"/>
              <a:t>pag</a:t>
            </a:r>
            <a:r>
              <a:rPr lang="es-ES" sz="1000" dirty="0" smtClean="0"/>
              <a:t>. 9)</a:t>
            </a:r>
            <a:endParaRPr lang="es-ES" sz="1000" dirty="0" smtClean="0">
              <a:solidFill>
                <a:srgbClr val="C00000"/>
              </a:solidFill>
            </a:endParaRPr>
          </a:p>
        </p:txBody>
      </p:sp>
      <p:sp>
        <p:nvSpPr>
          <p:cNvPr id="14" name="1 Título"/>
          <p:cNvSpPr>
            <a:spLocks noGrp="1"/>
          </p:cNvSpPr>
          <p:nvPr>
            <p:ph type="title"/>
          </p:nvPr>
        </p:nvSpPr>
        <p:spPr>
          <a:xfrm>
            <a:off x="3923928" y="0"/>
            <a:ext cx="5220072" cy="439718"/>
          </a:xfrm>
        </p:spPr>
        <p:txBody>
          <a:bodyPr>
            <a:noAutofit/>
          </a:bodyPr>
          <a:lstStyle/>
          <a:p>
            <a:pPr algn="r"/>
            <a:r>
              <a:rPr lang="es-EC" sz="2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Periodicidad de notificación</a:t>
            </a:r>
            <a:endParaRPr lang="en-US" sz="28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813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08" t="34524" r="32622" b="28373"/>
          <a:stretch/>
        </p:blipFill>
        <p:spPr bwMode="auto">
          <a:xfrm>
            <a:off x="1907704" y="1556792"/>
            <a:ext cx="5688632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2800" dirty="0" smtClean="0">
                <a:latin typeface="Arial" pitchFamily="34" charset="0"/>
                <a:cs typeface="Arial" pitchFamily="34" charset="0"/>
              </a:rPr>
              <a:t>INVIRTIENDO EN LA PREVENCION Y EN EL CONTROL DE INFECCIONES</a:t>
            </a:r>
            <a:endParaRPr lang="es-EC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6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142844" y="1428736"/>
            <a:ext cx="3571900" cy="2214578"/>
          </a:xfr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s-ES" dirty="0" smtClean="0">
                <a:solidFill>
                  <a:srgbClr val="FF0000"/>
                </a:solidFill>
                <a:latin typeface="Comic Sans MS" pitchFamily="66" charset="0"/>
              </a:rPr>
              <a:t>Inmediata:  </a:t>
            </a:r>
            <a:r>
              <a:rPr lang="es-ES" b="1" dirty="0" smtClean="0">
                <a:latin typeface="Comic Sans MS" pitchFamily="66" charset="0"/>
              </a:rPr>
              <a:t>Formulario EPI 1 – Individual</a:t>
            </a:r>
          </a:p>
          <a:p>
            <a:pPr>
              <a:buNone/>
            </a:pPr>
            <a:r>
              <a:rPr lang="es-ES" dirty="0">
                <a:latin typeface="Comic Sans MS" pitchFamily="66" charset="0"/>
              </a:rPr>
              <a:t>	</a:t>
            </a:r>
            <a:r>
              <a:rPr lang="es-ES" dirty="0" smtClean="0">
                <a:latin typeface="Comic Sans MS" pitchFamily="66" charset="0"/>
              </a:rPr>
              <a:t>Para eventos de notificación inmediata</a:t>
            </a:r>
          </a:p>
          <a:p>
            <a:pPr>
              <a:buNone/>
            </a:pPr>
            <a:endParaRPr lang="es-ES" sz="2400" dirty="0" smtClean="0">
              <a:solidFill>
                <a:srgbClr val="FFC000"/>
              </a:solidFill>
              <a:latin typeface="Albertus Medium" pitchFamily="34" charset="0"/>
            </a:endParaRPr>
          </a:p>
          <a:p>
            <a:pPr>
              <a:buNone/>
            </a:pPr>
            <a:endParaRPr lang="es-ES" sz="2400" dirty="0" smtClean="0">
              <a:solidFill>
                <a:srgbClr val="FFC000"/>
              </a:solidFill>
              <a:latin typeface="Albertus Medium" pitchFamily="34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626388"/>
            <a:ext cx="8072494" cy="714380"/>
          </a:xfrm>
        </p:spPr>
        <p:txBody>
          <a:bodyPr>
            <a:noAutofit/>
          </a:bodyPr>
          <a:lstStyle/>
          <a:p>
            <a:r>
              <a:rPr lang="es-EC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EC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C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Utilización de instrumentos de notificación</a:t>
            </a:r>
            <a:r>
              <a:rPr lang="es-ES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ES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40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4000496" y="1428736"/>
            <a:ext cx="4929190" cy="224676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s-ES" sz="2800" b="1" dirty="0" smtClean="0">
                <a:ln>
                  <a:solidFill>
                    <a:schemeClr val="tx2"/>
                  </a:solidFill>
                </a:ln>
                <a:solidFill>
                  <a:srgbClr val="FFC000"/>
                </a:solidFill>
                <a:latin typeface="Comic Sans MS" pitchFamily="66" charset="0"/>
              </a:rPr>
              <a:t>Semanal: </a:t>
            </a:r>
            <a:r>
              <a:rPr lang="es-ES" sz="2800" b="1" dirty="0" smtClean="0">
                <a:latin typeface="Comic Sans MS" pitchFamily="66" charset="0"/>
              </a:rPr>
              <a:t>Formulario EPI 1 – Grupal. </a:t>
            </a:r>
          </a:p>
          <a:p>
            <a:pPr>
              <a:buNone/>
            </a:pPr>
            <a:r>
              <a:rPr lang="es-ES" sz="2800" b="1" dirty="0" smtClean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Lado A </a:t>
            </a:r>
            <a:r>
              <a:rPr lang="es-ES" sz="2800" dirty="0" smtClean="0">
                <a:latin typeface="Comic Sans MS" pitchFamily="66" charset="0"/>
                <a:cs typeface="Arial" pitchFamily="34" charset="0"/>
              </a:rPr>
              <a:t>para eventos</a:t>
            </a:r>
          </a:p>
          <a:p>
            <a:pPr>
              <a:buNone/>
            </a:pPr>
            <a:r>
              <a:rPr lang="es-ES" sz="2800" b="1" dirty="0" smtClean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Lado B</a:t>
            </a:r>
            <a:r>
              <a:rPr lang="es-ES" sz="2800" dirty="0" smtClean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lang="es-ES" sz="2800" dirty="0" smtClean="0">
                <a:latin typeface="Comic Sans MS" pitchFamily="66" charset="0"/>
                <a:cs typeface="Arial" pitchFamily="34" charset="0"/>
              </a:rPr>
              <a:t>brotes/epidemias, desastres y accidentes.</a:t>
            </a:r>
          </a:p>
        </p:txBody>
      </p:sp>
      <p:sp>
        <p:nvSpPr>
          <p:cNvPr id="6" name="4 Marcador de contenido"/>
          <p:cNvSpPr>
            <a:spLocks noGrp="1"/>
          </p:cNvSpPr>
          <p:nvPr>
            <p:ph sz="half" idx="2"/>
          </p:nvPr>
        </p:nvSpPr>
        <p:spPr>
          <a:xfrm>
            <a:off x="714348" y="5373216"/>
            <a:ext cx="7786742" cy="1008112"/>
          </a:xfr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es-EC" sz="3300" b="1" kern="1200" dirty="0" smtClean="0">
                <a:solidFill>
                  <a:schemeClr val="tx1"/>
                </a:solidFill>
                <a:latin typeface="Comic Sans MS" pitchFamily="66" charset="0"/>
              </a:rPr>
              <a:t>Ficha </a:t>
            </a:r>
            <a:r>
              <a:rPr lang="es-EC" sz="3300" b="1" kern="1200" dirty="0">
                <a:solidFill>
                  <a:schemeClr val="tx1"/>
                </a:solidFill>
                <a:latin typeface="Comic Sans MS" pitchFamily="66" charset="0"/>
              </a:rPr>
              <a:t>de investigación clínico epidemiológica</a:t>
            </a:r>
            <a:r>
              <a:rPr lang="es-EC" sz="3200" b="1" dirty="0" smtClean="0"/>
              <a:t>.</a:t>
            </a:r>
          </a:p>
          <a:p>
            <a:pPr algn="ctr">
              <a:buNone/>
            </a:pPr>
            <a:r>
              <a:rPr lang="es-EC" sz="3600" kern="1200" dirty="0">
                <a:solidFill>
                  <a:schemeClr val="tx1"/>
                </a:solidFill>
                <a:latin typeface="Comic Sans MS" pitchFamily="66" charset="0"/>
                <a:cs typeface="Arial" pitchFamily="34" charset="0"/>
              </a:rPr>
              <a:t>Para la investigación</a:t>
            </a:r>
            <a:endParaRPr lang="en-US" sz="3600" kern="1200" dirty="0">
              <a:solidFill>
                <a:schemeClr val="tx1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9" name="8 Llamada ovalada"/>
          <p:cNvSpPr/>
          <p:nvPr/>
        </p:nvSpPr>
        <p:spPr bwMode="auto">
          <a:xfrm>
            <a:off x="3059832" y="3714752"/>
            <a:ext cx="5869886" cy="1285884"/>
          </a:xfrm>
          <a:prstGeom prst="wedgeEllipseCallout">
            <a:avLst>
              <a:gd name="adj1" fmla="val -6505"/>
              <a:gd name="adj2" fmla="val -62357"/>
            </a:avLst>
          </a:prstGeom>
          <a:solidFill>
            <a:srgbClr val="92D050"/>
          </a:solidFill>
          <a:ln w="9525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C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C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Ante la ocurrencia de un brote la notificación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C" dirty="0">
                <a:latin typeface="Arial" charset="0"/>
              </a:rPr>
              <a:t>e</a:t>
            </a:r>
            <a:r>
              <a:rPr lang="es-EC" dirty="0" smtClean="0">
                <a:latin typeface="Arial" charset="0"/>
              </a:rPr>
              <a:t>s inmediata y el envío del formulario es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C" dirty="0">
                <a:latin typeface="Arial" charset="0"/>
              </a:rPr>
              <a:t>s</a:t>
            </a:r>
            <a:r>
              <a:rPr kumimoji="0" lang="es-EC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emanal. </a:t>
            </a:r>
            <a:endParaRPr kumimoji="0" lang="es-EC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79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 b="62777"/>
          <a:stretch>
            <a:fillRect/>
          </a:stretch>
        </p:blipFill>
        <p:spPr bwMode="auto">
          <a:xfrm>
            <a:off x="0" y="714356"/>
            <a:ext cx="9144000" cy="5594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CuadroTexto"/>
          <p:cNvSpPr txBox="1"/>
          <p:nvPr/>
        </p:nvSpPr>
        <p:spPr>
          <a:xfrm>
            <a:off x="3382064" y="116632"/>
            <a:ext cx="5726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Anexo 1 (Manual de procedimientos)</a:t>
            </a:r>
            <a:endParaRPr lang="en-US" sz="24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3 Elipse"/>
          <p:cNvSpPr/>
          <p:nvPr/>
        </p:nvSpPr>
        <p:spPr bwMode="auto">
          <a:xfrm>
            <a:off x="4286248" y="1428736"/>
            <a:ext cx="785818" cy="35719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" name="5 Conector recto"/>
          <p:cNvCxnSpPr/>
          <p:nvPr/>
        </p:nvCxnSpPr>
        <p:spPr bwMode="auto">
          <a:xfrm>
            <a:off x="4286248" y="1214422"/>
            <a:ext cx="714380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6 Elipse"/>
          <p:cNvSpPr/>
          <p:nvPr/>
        </p:nvSpPr>
        <p:spPr bwMode="auto">
          <a:xfrm>
            <a:off x="4214810" y="2285992"/>
            <a:ext cx="785818" cy="285752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8 Conector recto de flecha"/>
          <p:cNvCxnSpPr/>
          <p:nvPr/>
        </p:nvCxnSpPr>
        <p:spPr bwMode="auto">
          <a:xfrm rot="10800000" flipV="1">
            <a:off x="8572528" y="1357298"/>
            <a:ext cx="357190" cy="3154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12 Conector recto de flecha"/>
          <p:cNvCxnSpPr/>
          <p:nvPr/>
        </p:nvCxnSpPr>
        <p:spPr bwMode="auto">
          <a:xfrm rot="10800000" flipV="1">
            <a:off x="8643966" y="2143116"/>
            <a:ext cx="357190" cy="3154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14 Conector recto de flecha"/>
          <p:cNvCxnSpPr/>
          <p:nvPr/>
        </p:nvCxnSpPr>
        <p:spPr bwMode="auto">
          <a:xfrm rot="5400000">
            <a:off x="7858148" y="1428736"/>
            <a:ext cx="214314" cy="2143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15 Elipse"/>
          <p:cNvSpPr/>
          <p:nvPr/>
        </p:nvSpPr>
        <p:spPr bwMode="auto">
          <a:xfrm>
            <a:off x="7072330" y="785794"/>
            <a:ext cx="1000132" cy="571504"/>
          </a:xfrm>
          <a:prstGeom prst="ellipse">
            <a:avLst/>
          </a:pr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17 Conector recto de flecha"/>
          <p:cNvCxnSpPr/>
          <p:nvPr/>
        </p:nvCxnSpPr>
        <p:spPr bwMode="auto">
          <a:xfrm rot="5400000">
            <a:off x="7929586" y="2285992"/>
            <a:ext cx="214314" cy="2143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9" name="18 Elipse"/>
          <p:cNvSpPr/>
          <p:nvPr/>
        </p:nvSpPr>
        <p:spPr bwMode="auto">
          <a:xfrm>
            <a:off x="8072462" y="785794"/>
            <a:ext cx="928694" cy="571504"/>
          </a:xfrm>
          <a:prstGeom prst="ellipse">
            <a:avLst/>
          </a:prstGeom>
          <a:noFill/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19 Elipse"/>
          <p:cNvSpPr/>
          <p:nvPr/>
        </p:nvSpPr>
        <p:spPr bwMode="auto">
          <a:xfrm>
            <a:off x="5072066" y="1857364"/>
            <a:ext cx="785818" cy="357190"/>
          </a:xfrm>
          <a:prstGeom prst="ellipse">
            <a:avLst/>
          </a:prstGeom>
          <a:noFill/>
          <a:ln w="2857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20 Elipse"/>
          <p:cNvSpPr/>
          <p:nvPr/>
        </p:nvSpPr>
        <p:spPr bwMode="auto">
          <a:xfrm>
            <a:off x="5072066" y="2285992"/>
            <a:ext cx="785818" cy="357190"/>
          </a:xfrm>
          <a:prstGeom prst="ellipse">
            <a:avLst/>
          </a:prstGeom>
          <a:noFill/>
          <a:ln w="2857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3" name="22 Conector recto"/>
          <p:cNvCxnSpPr/>
          <p:nvPr/>
        </p:nvCxnSpPr>
        <p:spPr bwMode="auto">
          <a:xfrm>
            <a:off x="5214942" y="1214422"/>
            <a:ext cx="500066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78241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" t="23214" r="38200" b="13096"/>
          <a:stretch/>
        </p:blipFill>
        <p:spPr bwMode="auto">
          <a:xfrm>
            <a:off x="539552" y="836712"/>
            <a:ext cx="7992888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423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" t="23413" r="37084" b="10227"/>
          <a:stretch/>
        </p:blipFill>
        <p:spPr bwMode="auto">
          <a:xfrm>
            <a:off x="539552" y="548680"/>
            <a:ext cx="8136904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714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" t="29762" r="36415" b="17659"/>
          <a:stretch/>
        </p:blipFill>
        <p:spPr bwMode="auto">
          <a:xfrm>
            <a:off x="539552" y="836712"/>
            <a:ext cx="8208912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107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" t="22817" r="39427" b="15080"/>
          <a:stretch/>
        </p:blipFill>
        <p:spPr bwMode="auto">
          <a:xfrm>
            <a:off x="683568" y="764704"/>
            <a:ext cx="8064896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198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9" y="188640"/>
            <a:ext cx="8620141" cy="568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11 Grupo"/>
          <p:cNvGrpSpPr/>
          <p:nvPr/>
        </p:nvGrpSpPr>
        <p:grpSpPr>
          <a:xfrm>
            <a:off x="1337240" y="4130197"/>
            <a:ext cx="3210969" cy="2513512"/>
            <a:chOff x="1361031" y="3915884"/>
            <a:chExt cx="3210969" cy="2513512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</p:grpSpPr>
        <p:sp>
          <p:nvSpPr>
            <p:cNvPr id="3" name="2 Abrir llave"/>
            <p:cNvSpPr/>
            <p:nvPr/>
          </p:nvSpPr>
          <p:spPr bwMode="auto">
            <a:xfrm rot="16200000">
              <a:off x="1968254" y="3308661"/>
              <a:ext cx="428628" cy="1643074"/>
            </a:xfrm>
            <a:prstGeom prst="leftBrace">
              <a:avLst>
                <a:gd name="adj1" fmla="val 8333"/>
                <a:gd name="adj2" fmla="val 50000"/>
              </a:avLst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Arial" charset="0"/>
              </a:endParaRPr>
            </a:p>
          </p:txBody>
        </p:sp>
        <p:sp>
          <p:nvSpPr>
            <p:cNvPr id="4" name="3 Rectángulo"/>
            <p:cNvSpPr/>
            <p:nvPr/>
          </p:nvSpPr>
          <p:spPr bwMode="auto">
            <a:xfrm>
              <a:off x="1500166" y="5715016"/>
              <a:ext cx="3071834" cy="714380"/>
            </a:xfrm>
            <a:prstGeom prst="rect">
              <a:avLst/>
            </a:prstGeom>
            <a:grpFill/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800" b="1" i="0" u="none" strike="noStrike" cap="none" normalizeH="0" baseline="0" dirty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Arial" charset="0"/>
                </a:rPr>
                <a:t>Se registrará</a:t>
              </a:r>
              <a:r>
                <a:rPr kumimoji="0" lang="es-ES" sz="1800" b="1" i="0" u="none" strike="noStrike" cap="none" normalizeH="0" dirty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Arial" charset="0"/>
                </a:rPr>
                <a:t> años o meses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800" b="1" i="0" u="none" strike="noStrike" cap="none" normalizeH="0" dirty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Arial" charset="0"/>
                </a:rPr>
                <a:t> o días.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charset="0"/>
              </a:endParaRPr>
            </a:p>
          </p:txBody>
        </p:sp>
        <p:cxnSp>
          <p:nvCxnSpPr>
            <p:cNvPr id="6" name="5 Conector recto de flecha"/>
            <p:cNvCxnSpPr>
              <a:endCxn id="4" idx="0"/>
            </p:cNvCxnSpPr>
            <p:nvPr/>
          </p:nvCxnSpPr>
          <p:spPr bwMode="auto">
            <a:xfrm>
              <a:off x="2182567" y="4344512"/>
              <a:ext cx="853516" cy="1370504"/>
            </a:xfrm>
            <a:prstGeom prst="straightConnector1">
              <a:avLst/>
            </a:prstGeom>
            <a:grpFill/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13" name="12 Grupo"/>
          <p:cNvGrpSpPr/>
          <p:nvPr/>
        </p:nvGrpSpPr>
        <p:grpSpPr>
          <a:xfrm>
            <a:off x="5000628" y="4000504"/>
            <a:ext cx="3857652" cy="2500330"/>
            <a:chOff x="5000628" y="4000504"/>
            <a:chExt cx="3857652" cy="2500330"/>
          </a:xfrm>
        </p:grpSpPr>
        <p:sp>
          <p:nvSpPr>
            <p:cNvPr id="7" name="6 Abrir llave"/>
            <p:cNvSpPr/>
            <p:nvPr/>
          </p:nvSpPr>
          <p:spPr bwMode="auto">
            <a:xfrm rot="16200000">
              <a:off x="7358082" y="2928934"/>
              <a:ext cx="428628" cy="2571768"/>
            </a:xfrm>
            <a:prstGeom prst="leftBrace">
              <a:avLst>
                <a:gd name="adj1" fmla="val 8333"/>
                <a:gd name="adj2" fmla="val 50000"/>
              </a:avLst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Arial" charset="0"/>
              </a:endParaRPr>
            </a:p>
          </p:txBody>
        </p:sp>
        <p:cxnSp>
          <p:nvCxnSpPr>
            <p:cNvPr id="8" name="7 Conector recto de flecha"/>
            <p:cNvCxnSpPr/>
            <p:nvPr/>
          </p:nvCxnSpPr>
          <p:spPr bwMode="auto">
            <a:xfrm flipH="1">
              <a:off x="6572264" y="4429132"/>
              <a:ext cx="1000132" cy="1357322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1" name="10 Rectángulo"/>
            <p:cNvSpPr/>
            <p:nvPr/>
          </p:nvSpPr>
          <p:spPr bwMode="auto">
            <a:xfrm>
              <a:off x="5000628" y="5786454"/>
              <a:ext cx="3243780" cy="71438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EC" b="1" dirty="0" smtClean="0">
                  <a:solidFill>
                    <a:srgbClr val="000066"/>
                  </a:solidFill>
                </a:rPr>
                <a:t>último año escolar aprobado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667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40" y="216074"/>
            <a:ext cx="8676456" cy="5953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11 Grupo"/>
          <p:cNvGrpSpPr/>
          <p:nvPr/>
        </p:nvGrpSpPr>
        <p:grpSpPr>
          <a:xfrm>
            <a:off x="5929322" y="5643578"/>
            <a:ext cx="2976412" cy="1214422"/>
            <a:chOff x="2399613" y="4564174"/>
            <a:chExt cx="3543316" cy="1318035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>
              <a:lum/>
            </a:blip>
            <a:srcRect/>
            <a:stretch>
              <a:fillRect/>
            </a:stretch>
          </p:blipFill>
          <p:spPr bwMode="auto">
            <a:xfrm>
              <a:off x="3505192" y="4564174"/>
              <a:ext cx="2381245" cy="100792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13 CuadroTexto"/>
            <p:cNvSpPr txBox="1"/>
            <p:nvPr/>
          </p:nvSpPr>
          <p:spPr>
            <a:xfrm>
              <a:off x="2399613" y="5643578"/>
              <a:ext cx="3543316" cy="238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dirty="0" smtClean="0"/>
                <a:t>Dirección Nacional de </a:t>
              </a:r>
              <a:r>
                <a:rPr lang="es-ES" sz="800" dirty="0" smtClean="0"/>
                <a:t>Vigilancia</a:t>
              </a:r>
              <a:r>
                <a:rPr lang="es-ES" sz="1000" dirty="0" smtClean="0"/>
                <a:t> Epidemiológica</a:t>
              </a:r>
              <a:endParaRPr lang="en-US" sz="1000" dirty="0"/>
            </a:p>
          </p:txBody>
        </p:sp>
      </p:grpSp>
      <p:grpSp>
        <p:nvGrpSpPr>
          <p:cNvPr id="19" name="18 Grupo"/>
          <p:cNvGrpSpPr/>
          <p:nvPr/>
        </p:nvGrpSpPr>
        <p:grpSpPr>
          <a:xfrm>
            <a:off x="1570524" y="528466"/>
            <a:ext cx="4286280" cy="6022862"/>
            <a:chOff x="500034" y="620824"/>
            <a:chExt cx="4286280" cy="6022862"/>
          </a:xfrm>
        </p:grpSpPr>
        <p:sp>
          <p:nvSpPr>
            <p:cNvPr id="8" name="7 Rectángulo"/>
            <p:cNvSpPr/>
            <p:nvPr/>
          </p:nvSpPr>
          <p:spPr bwMode="auto">
            <a:xfrm>
              <a:off x="500034" y="5429264"/>
              <a:ext cx="4286280" cy="1214422"/>
            </a:xfrm>
            <a:prstGeom prst="rect">
              <a:avLst/>
            </a:prstGeom>
            <a:gradFill flip="none" rotWithShape="1">
              <a:gsLst>
                <a:gs pos="97114">
                  <a:schemeClr val="accent6">
                    <a:lumMod val="20000"/>
                    <a:lumOff val="80000"/>
                  </a:schemeClr>
                </a:gs>
                <a:gs pos="1000">
                  <a:schemeClr val="accent6">
                    <a:lumMod val="20000"/>
                    <a:lumOff val="80000"/>
                  </a:schemeClr>
                </a:gs>
                <a:gs pos="100000">
                  <a:schemeClr val="accent6">
                    <a:lumMod val="20000"/>
                    <a:lumOff val="80000"/>
                    <a:shade val="30000"/>
                    <a:satMod val="115000"/>
                  </a:schemeClr>
                </a:gs>
                <a:gs pos="0">
                  <a:schemeClr val="accent6">
                    <a:lumMod val="20000"/>
                    <a:lumOff val="80000"/>
                    <a:shade val="67500"/>
                    <a:satMod val="115000"/>
                  </a:schemeClr>
                </a:gs>
                <a:gs pos="46000">
                  <a:schemeClr val="accent6">
                    <a:lumMod val="20000"/>
                    <a:lumOff val="80000"/>
                  </a:schemeClr>
                </a:gs>
              </a:gsLst>
              <a:lin ang="5400000" scaled="1"/>
              <a:tileRect/>
            </a:gradFill>
            <a:ln w="952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EC" sz="1400" b="1" dirty="0" smtClean="0">
                  <a:solidFill>
                    <a:srgbClr val="000066"/>
                  </a:solidFill>
                </a:rPr>
                <a:t>El  signo o síntoma relevante de esa enfermedad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EC" sz="1400" b="1" dirty="0" smtClean="0">
                  <a:solidFill>
                    <a:srgbClr val="000066"/>
                  </a:solidFill>
                </a:rPr>
                <a:t>que nos permita analizar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EC" sz="1400" b="1" dirty="0" smtClean="0">
                  <a:solidFill>
                    <a:srgbClr val="000066"/>
                  </a:solidFill>
                </a:rPr>
                <a:t>la historia natural de la enfermedad.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EC" sz="1400" b="1" dirty="0" smtClean="0">
                  <a:solidFill>
                    <a:srgbClr val="000066"/>
                  </a:solidFill>
                </a:rPr>
                <a:t>Ejemplo: En sarampión es la erupción.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charset="0"/>
              </a:endParaRPr>
            </a:p>
          </p:txBody>
        </p:sp>
        <p:sp>
          <p:nvSpPr>
            <p:cNvPr id="5" name="4 Abrir llave"/>
            <p:cNvSpPr/>
            <p:nvPr/>
          </p:nvSpPr>
          <p:spPr bwMode="auto">
            <a:xfrm>
              <a:off x="1299560" y="620824"/>
              <a:ext cx="71438" cy="428628"/>
            </a:xfrm>
            <a:prstGeom prst="leftBrac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7" name="6 Conector recto de flecha"/>
            <p:cNvCxnSpPr/>
            <p:nvPr/>
          </p:nvCxnSpPr>
          <p:spPr bwMode="auto">
            <a:xfrm rot="5400000">
              <a:off x="-1347636" y="2978278"/>
              <a:ext cx="4714908" cy="42862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18" name="17 CuadroTexto"/>
          <p:cNvSpPr txBox="1"/>
          <p:nvPr/>
        </p:nvSpPr>
        <p:spPr>
          <a:xfrm>
            <a:off x="3393273" y="3100224"/>
            <a:ext cx="5072098" cy="830997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CAE8AA"/>
              </a:gs>
              <a:gs pos="100000">
                <a:srgbClr val="E9F5DB"/>
              </a:gs>
            </a:gsLst>
            <a:lin ang="16200000" scaled="1"/>
            <a:tileRect/>
          </a:gra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0" lvl="3" algn="just"/>
            <a:r>
              <a:rPr lang="es-EC" sz="1600" b="1" dirty="0" smtClean="0">
                <a:solidFill>
                  <a:srgbClr val="000066"/>
                </a:solidFill>
              </a:rPr>
              <a:t>Se utilizará este espacio para registrar la frecuencia , características, secuencia de aparición de signos y síntomas en el tiempo, etc.</a:t>
            </a:r>
            <a:endParaRPr lang="en-US" sz="1600" b="1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91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5 Grupo"/>
          <p:cNvGrpSpPr/>
          <p:nvPr/>
        </p:nvGrpSpPr>
        <p:grpSpPr>
          <a:xfrm>
            <a:off x="6572264" y="5643578"/>
            <a:ext cx="2551179" cy="1214422"/>
            <a:chOff x="2314569" y="4564174"/>
            <a:chExt cx="3543316" cy="1318035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>
              <a:lum/>
            </a:blip>
            <a:srcRect/>
            <a:stretch>
              <a:fillRect/>
            </a:stretch>
          </p:blipFill>
          <p:spPr bwMode="auto">
            <a:xfrm>
              <a:off x="2714612" y="4564174"/>
              <a:ext cx="2278891" cy="100792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7 CuadroTexto"/>
            <p:cNvSpPr txBox="1"/>
            <p:nvPr/>
          </p:nvSpPr>
          <p:spPr>
            <a:xfrm>
              <a:off x="2314569" y="5643578"/>
              <a:ext cx="3543316" cy="238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800" dirty="0" smtClean="0"/>
                <a:t>Dirección Nacional de Vigilancia Epidemiológica</a:t>
              </a:r>
              <a:endParaRPr lang="en-US" sz="800" dirty="0"/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8280920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979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712968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1 Título"/>
          <p:cNvSpPr txBox="1">
            <a:spLocks/>
          </p:cNvSpPr>
          <p:nvPr/>
        </p:nvSpPr>
        <p:spPr>
          <a:xfrm>
            <a:off x="921922" y="2381408"/>
            <a:ext cx="7992888" cy="992156"/>
          </a:xfrm>
          <a:prstGeom prst="rect">
            <a:avLst/>
          </a:prstGeom>
          <a:gradFill>
            <a:gsLst>
              <a:gs pos="0">
                <a:srgbClr val="FF9FA1"/>
              </a:gs>
              <a:gs pos="50000">
                <a:srgbClr val="FFD1D1"/>
              </a:gs>
              <a:gs pos="100000">
                <a:srgbClr val="FFE1E1"/>
              </a:gs>
            </a:gsLst>
            <a:lin ang="16200000" scaled="1"/>
          </a:gradFill>
          <a:ln>
            <a:solidFill>
              <a:srgbClr val="00B050"/>
            </a:solidFill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Describir las características o circunstancias detectables en el paciente que aparentemente están asociadas con la probabilidad de estar especialmente expuesto a desarrollar o padecer la enfermedad que se está investigando. Estas características pueden estar localizadas en el paciente, en la familia o en el ambiente. </a:t>
            </a:r>
            <a:endParaRPr kumimoji="0" lang="en-US" sz="15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4751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</TotalTime>
  <Words>855</Words>
  <Application>Microsoft Office PowerPoint</Application>
  <PresentationFormat>Presentación en pantalla (4:3)</PresentationFormat>
  <Paragraphs>118</Paragraphs>
  <Slides>111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111</vt:i4>
      </vt:variant>
    </vt:vector>
  </HeadingPairs>
  <TitlesOfParts>
    <vt:vector size="112" baseType="lpstr">
      <vt:lpstr>Tema de Office</vt:lpstr>
      <vt:lpstr>CONTROL DE INFECCIONES</vt:lpstr>
      <vt:lpstr>“PEUDE EXISTIR MAYOR CONTRADICCION QUE ADQUIRIR UNA ENFERMEDAD EN EL HOSPITAL”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CONTROL DE INFECCIONES</vt:lpstr>
      <vt:lpstr>INVIRTIENDO EN LA PREVENCION Y EN EL CONTROL DE INFECCIONES</vt:lpstr>
      <vt:lpstr>Presentación de PowerPoint</vt:lpstr>
      <vt:lpstr>Presentación de PowerPoint</vt:lpstr>
      <vt:lpstr> MANTENIENDO A LA GENTE SEGUIRA DE INFECCIONES.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Colocación y retiro de elementos de protección personal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PROPORCIONAR UN AMBIENTE SEGURO Y ADECUADO.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ESTAR PREPARADOS PARA BROTES Y PANDEMIAS</vt:lpstr>
      <vt:lpstr>Presentación de PowerPoint</vt:lpstr>
      <vt:lpstr>Eventos a vigilar en el SIVE ALERTA</vt:lpstr>
      <vt:lpstr>Presentación de PowerPoint</vt:lpstr>
      <vt:lpstr>Periodicidad de notificación</vt:lpstr>
      <vt:lpstr>Periodicidad de notificación</vt:lpstr>
      <vt:lpstr> Utilización de instrumentos de notificación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ESTAR PREPARADO PARA BROTE Y PANDEMIAS EN EL HOSPITAL GENERAL PUYO.</vt:lpstr>
      <vt:lpstr>ESTAR PREPARADO PARA BROTE Y PANDEMIAS EN EL HOSPITAL PROVINCIAL PUYO.</vt:lpstr>
      <vt:lpstr>Presentación de PowerPoint</vt:lpstr>
      <vt:lpstr>EXPOSICION DEL EMPLEADO A ENFERMEDADES INFECCIOSAS.</vt:lpstr>
      <vt:lpstr>RESTRICCIÓN LABORAL</vt:lpstr>
      <vt:lpstr>RESTRICCIÓN LABORAL</vt:lpstr>
      <vt:lpstr>ALERTA EPIDEMIOLOGICA </vt:lpstr>
      <vt:lpstr>ALERTA EPIDEMIOLOGICA</vt:lpstr>
      <vt:lpstr>GRACIAS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CONTROL DE INFECCIONES</dc:title>
  <dc:creator>Puyo</dc:creator>
  <cp:lastModifiedBy>Epidemiologia Calidad</cp:lastModifiedBy>
  <cp:revision>51</cp:revision>
  <dcterms:created xsi:type="dcterms:W3CDTF">2015-07-18T15:50:52Z</dcterms:created>
  <dcterms:modified xsi:type="dcterms:W3CDTF">2015-08-04T03:00:22Z</dcterms:modified>
</cp:coreProperties>
</file>